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29"/>
  </p:notesMasterIdLst>
  <p:sldIdLst>
    <p:sldId id="257" r:id="rId5"/>
    <p:sldId id="329" r:id="rId6"/>
    <p:sldId id="310" r:id="rId7"/>
    <p:sldId id="360" r:id="rId8"/>
    <p:sldId id="312" r:id="rId9"/>
    <p:sldId id="313" r:id="rId10"/>
    <p:sldId id="331" r:id="rId11"/>
    <p:sldId id="333" r:id="rId12"/>
    <p:sldId id="361" r:id="rId13"/>
    <p:sldId id="362" r:id="rId14"/>
    <p:sldId id="345" r:id="rId15"/>
    <p:sldId id="347" r:id="rId16"/>
    <p:sldId id="344" r:id="rId17"/>
    <p:sldId id="346" r:id="rId18"/>
    <p:sldId id="348" r:id="rId19"/>
    <p:sldId id="349" r:id="rId20"/>
    <p:sldId id="350" r:id="rId21"/>
    <p:sldId id="351" r:id="rId22"/>
    <p:sldId id="353" r:id="rId23"/>
    <p:sldId id="354" r:id="rId24"/>
    <p:sldId id="355" r:id="rId25"/>
    <p:sldId id="357" r:id="rId26"/>
    <p:sldId id="358" r:id="rId27"/>
    <p:sldId id="3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Team Members" id="{1746F70F-23EE-47B1-8D9A-84BFF476A72E}">
          <p14:sldIdLst>
            <p14:sldId id="257"/>
          </p14:sldIdLst>
        </p14:section>
        <p14:section name="Assignment" id="{16AF40A1-FA53-47C4-AC99-5218083F5D99}">
          <p14:sldIdLst>
            <p14:sldId id="329"/>
            <p14:sldId id="310"/>
          </p14:sldIdLst>
        </p14:section>
        <p14:section name="Material Properties" id="{585535F2-D9AF-41E4-8DC4-0B8A29394D83}">
          <p14:sldIdLst>
            <p14:sldId id="360"/>
            <p14:sldId id="312"/>
            <p14:sldId id="313"/>
          </p14:sldIdLst>
        </p14:section>
        <p14:section name="Structural Analysis" id="{4DFD88E3-DA9B-4135-ADDA-8854310E7D2B}">
          <p14:sldIdLst>
            <p14:sldId id="331"/>
            <p14:sldId id="333"/>
            <p14:sldId id="361"/>
            <p14:sldId id="362"/>
          </p14:sldIdLst>
        </p14:section>
        <p14:section name="FEM Validation" id="{DAD8C1BF-B73F-4202-9845-A3CFBE97E847}">
          <p14:sldIdLst>
            <p14:sldId id="345"/>
            <p14:sldId id="347"/>
            <p14:sldId id="344"/>
            <p14:sldId id="346"/>
          </p14:sldIdLst>
        </p14:section>
        <p14:section name="FEM Optimization" id="{E8555B5F-3A1F-41E5-94A9-BC78CFB0FB12}">
          <p14:sldIdLst>
            <p14:sldId id="348"/>
            <p14:sldId id="349"/>
          </p14:sldIdLst>
        </p14:section>
        <p14:section name="Reverse Engineering" id="{F13834F0-A513-46FD-AB6D-53628771B8F6}">
          <p14:sldIdLst>
            <p14:sldId id="350"/>
            <p14:sldId id="351"/>
            <p14:sldId id="353"/>
            <p14:sldId id="354"/>
          </p14:sldIdLst>
        </p14:section>
        <p14:section name="Assembly Review" id="{AB8F4D21-809B-4A49-88F5-22842C849756}">
          <p14:sldIdLst>
            <p14:sldId id="355"/>
            <p14:sldId id="357"/>
            <p14:sldId id="358"/>
          </p14:sldIdLst>
        </p14:section>
        <p14:section name="Printing Preview" id="{8E3A909C-6B85-4D21-9738-9EF2531E1889}">
          <p14:sldIdLst>
            <p14:sldId id="3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pos="4316" userDrawn="1">
          <p15:clr>
            <a:srgbClr val="A4A3A4"/>
          </p15:clr>
        </p15:guide>
        <p15:guide id="6" orient="horz" pos="459" userDrawn="1">
          <p15:clr>
            <a:srgbClr val="A4A3A4"/>
          </p15:clr>
        </p15:guide>
        <p15:guide id="7" orient="horz" pos="1933" userDrawn="1">
          <p15:clr>
            <a:srgbClr val="A4A3A4"/>
          </p15:clr>
        </p15:guide>
        <p15:guide id="8" pos="98" userDrawn="1">
          <p15:clr>
            <a:srgbClr val="A4A3A4"/>
          </p15:clr>
        </p15:guide>
        <p15:guide id="9" orient="horz" pos="958" userDrawn="1">
          <p15:clr>
            <a:srgbClr val="A4A3A4"/>
          </p15:clr>
        </p15:guide>
        <p15:guide id="10" pos="7582" userDrawn="1">
          <p15:clr>
            <a:srgbClr val="A4A3A4"/>
          </p15:clr>
        </p15:guide>
        <p15:guide id="11" orient="horz" pos="4201" userDrawn="1">
          <p15:clr>
            <a:srgbClr val="A4A3A4"/>
          </p15:clr>
        </p15:guide>
        <p15:guide id="12" orient="horz" pos="1412" userDrawn="1">
          <p15:clr>
            <a:srgbClr val="A4A3A4"/>
          </p15:clr>
        </p15:guide>
        <p15:guide id="13" pos="4067" userDrawn="1">
          <p15:clr>
            <a:srgbClr val="A4A3A4"/>
          </p15:clr>
        </p15:guide>
        <p15:guide id="14" pos="36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 Zappalorti - luca.zappalorti@studio.unibo.it" initials="LZl" lastIdx="3" clrIdx="0">
    <p:extLst>
      <p:ext uri="{19B8F6BF-5375-455C-9EA6-DF929625EA0E}">
        <p15:presenceInfo xmlns:p15="http://schemas.microsoft.com/office/powerpoint/2012/main" userId="S::luca.zappalorti@studio.unibo.it::24e64d93-bcf7-46b0-8995-5fa5789b39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C2E29"/>
    <a:srgbClr val="404040"/>
    <a:srgbClr val="FFB200"/>
    <a:srgbClr val="4343A9"/>
    <a:srgbClr val="E8E8E8"/>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29" autoAdjust="0"/>
    <p:restoredTop sz="94660"/>
  </p:normalViewPr>
  <p:slideViewPr>
    <p:cSldViewPr snapToGrid="0" showGuides="1">
      <p:cViewPr>
        <p:scale>
          <a:sx n="75" d="100"/>
          <a:sy n="75" d="100"/>
        </p:scale>
        <p:origin x="950" y="106"/>
      </p:cViewPr>
      <p:guideLst>
        <p:guide orient="horz" pos="2160"/>
        <p:guide pos="3840"/>
        <p:guide pos="438"/>
        <p:guide pos="7242"/>
        <p:guide pos="4316"/>
        <p:guide orient="horz" pos="459"/>
        <p:guide orient="horz" pos="1933"/>
        <p:guide pos="98"/>
        <p:guide orient="horz" pos="958"/>
        <p:guide pos="7582"/>
        <p:guide orient="horz" pos="4201"/>
        <p:guide orient="horz" pos="1412"/>
        <p:guide pos="4067"/>
        <p:guide pos="36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https://liveunibo-my.sharepoint.com/personal/luca_zappalorti_studio_unibo_it/Documents/Chassis%20And%20Body%20Design%20Project/Material%20Properties/Material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'Materials in Detail'!$B$10</c:f>
              <c:strCache>
                <c:ptCount val="1"/>
                <c:pt idx="0">
                  <c:v>Yield Strength (Sy) [Mpa]</c:v>
                </c:pt>
              </c:strCache>
            </c:strRef>
          </c:tx>
          <c:spPr>
            <a:solidFill>
              <a:srgbClr val="C00000"/>
            </a:solidFill>
            <a:ln>
              <a:noFill/>
            </a:ln>
            <a:effectLst/>
          </c:spPr>
          <c:invertIfNegative val="0"/>
          <c:cat>
            <c:strRef>
              <c:f>'Materials in Detail'!$C$9:$M$9</c:f>
              <c:strCache>
                <c:ptCount val="11"/>
                <c:pt idx="0">
                  <c:v>A2024-RAM10%</c:v>
                </c:pt>
                <c:pt idx="1">
                  <c:v>Scalmalloy</c:v>
                </c:pt>
                <c:pt idx="2">
                  <c:v>A7050-RAM2</c:v>
                </c:pt>
                <c:pt idx="3">
                  <c:v>Al2139</c:v>
                </c:pt>
                <c:pt idx="4">
                  <c:v>A20X</c:v>
                </c:pt>
                <c:pt idx="5">
                  <c:v>A2024-RAM2%</c:v>
                </c:pt>
                <c:pt idx="6">
                  <c:v>A205</c:v>
                </c:pt>
                <c:pt idx="7">
                  <c:v>Addalloy</c:v>
                </c:pt>
                <c:pt idx="8">
                  <c:v>A6061-RAM2%</c:v>
                </c:pt>
                <c:pt idx="9">
                  <c:v>FS AlSi10Mg</c:v>
                </c:pt>
                <c:pt idx="10">
                  <c:v>AlF357</c:v>
                </c:pt>
              </c:strCache>
            </c:strRef>
          </c:cat>
          <c:val>
            <c:numRef>
              <c:f>'Materials in Detail'!$C$10:$M$10</c:f>
              <c:numCache>
                <c:formatCode>General</c:formatCode>
                <c:ptCount val="11"/>
                <c:pt idx="0">
                  <c:v>531</c:v>
                </c:pt>
                <c:pt idx="1">
                  <c:v>490</c:v>
                </c:pt>
                <c:pt idx="2">
                  <c:v>469</c:v>
                </c:pt>
                <c:pt idx="3">
                  <c:v>409.95</c:v>
                </c:pt>
                <c:pt idx="4">
                  <c:v>400</c:v>
                </c:pt>
                <c:pt idx="5">
                  <c:v>384</c:v>
                </c:pt>
                <c:pt idx="6">
                  <c:v>375</c:v>
                </c:pt>
                <c:pt idx="7">
                  <c:v>326</c:v>
                </c:pt>
                <c:pt idx="8">
                  <c:v>297</c:v>
                </c:pt>
                <c:pt idx="9">
                  <c:v>276</c:v>
                </c:pt>
                <c:pt idx="10">
                  <c:v>269.8</c:v>
                </c:pt>
              </c:numCache>
            </c:numRef>
          </c:val>
          <c:extLst>
            <c:ext xmlns:c16="http://schemas.microsoft.com/office/drawing/2014/chart" uri="{C3380CC4-5D6E-409C-BE32-E72D297353CC}">
              <c16:uniqueId val="{00000000-B19F-43D6-98B0-B0B265AA1BAC}"/>
            </c:ext>
          </c:extLst>
        </c:ser>
        <c:ser>
          <c:idx val="1"/>
          <c:order val="1"/>
          <c:tx>
            <c:strRef>
              <c:f>'Materials in Detail'!$B$11</c:f>
              <c:strCache>
                <c:ptCount val="1"/>
                <c:pt idx="0">
                  <c:v>Ultimate Tensile Strength [Mpa]</c:v>
                </c:pt>
              </c:strCache>
            </c:strRef>
          </c:tx>
          <c:spPr>
            <a:solidFill>
              <a:schemeClr val="accent3">
                <a:lumMod val="50000"/>
              </a:schemeClr>
            </a:solidFill>
            <a:ln>
              <a:noFill/>
            </a:ln>
            <a:effectLst/>
          </c:spPr>
          <c:invertIfNegative val="0"/>
          <c:cat>
            <c:strRef>
              <c:f>'Materials in Detail'!$C$9:$M$9</c:f>
              <c:strCache>
                <c:ptCount val="11"/>
                <c:pt idx="0">
                  <c:v>A2024-RAM10%</c:v>
                </c:pt>
                <c:pt idx="1">
                  <c:v>Scalmalloy</c:v>
                </c:pt>
                <c:pt idx="2">
                  <c:v>A7050-RAM2</c:v>
                </c:pt>
                <c:pt idx="3">
                  <c:v>Al2139</c:v>
                </c:pt>
                <c:pt idx="4">
                  <c:v>A20X</c:v>
                </c:pt>
                <c:pt idx="5">
                  <c:v>A2024-RAM2%</c:v>
                </c:pt>
                <c:pt idx="6">
                  <c:v>A205</c:v>
                </c:pt>
                <c:pt idx="7">
                  <c:v>Addalloy</c:v>
                </c:pt>
                <c:pt idx="8">
                  <c:v>A6061-RAM2%</c:v>
                </c:pt>
                <c:pt idx="9">
                  <c:v>FS AlSi10Mg</c:v>
                </c:pt>
                <c:pt idx="10">
                  <c:v>AlF357</c:v>
                </c:pt>
              </c:strCache>
            </c:strRef>
          </c:cat>
          <c:val>
            <c:numRef>
              <c:f>'Materials in Detail'!$C$11:$M$11</c:f>
              <c:numCache>
                <c:formatCode>General</c:formatCode>
                <c:ptCount val="11"/>
                <c:pt idx="0">
                  <c:v>552</c:v>
                </c:pt>
                <c:pt idx="1">
                  <c:v>522.5</c:v>
                </c:pt>
                <c:pt idx="2">
                  <c:v>504</c:v>
                </c:pt>
                <c:pt idx="3">
                  <c:v>460</c:v>
                </c:pt>
                <c:pt idx="4">
                  <c:v>485</c:v>
                </c:pt>
                <c:pt idx="5">
                  <c:v>497</c:v>
                </c:pt>
                <c:pt idx="6">
                  <c:v>411.5</c:v>
                </c:pt>
                <c:pt idx="7">
                  <c:v>359.5</c:v>
                </c:pt>
                <c:pt idx="8">
                  <c:v>331</c:v>
                </c:pt>
                <c:pt idx="9">
                  <c:v>430</c:v>
                </c:pt>
                <c:pt idx="10">
                  <c:v>324.10000000000002</c:v>
                </c:pt>
              </c:numCache>
            </c:numRef>
          </c:val>
          <c:extLst>
            <c:ext xmlns:c16="http://schemas.microsoft.com/office/drawing/2014/chart" uri="{C3380CC4-5D6E-409C-BE32-E72D297353CC}">
              <c16:uniqueId val="{00000001-B19F-43D6-98B0-B0B265AA1BAC}"/>
            </c:ext>
          </c:extLst>
        </c:ser>
        <c:dLbls>
          <c:showLegendKey val="0"/>
          <c:showVal val="0"/>
          <c:showCatName val="0"/>
          <c:showSerName val="0"/>
          <c:showPercent val="0"/>
          <c:showBubbleSize val="0"/>
        </c:dLbls>
        <c:gapWidth val="70"/>
        <c:overlap val="-80"/>
        <c:axId val="612873896"/>
        <c:axId val="612870944"/>
      </c:barChart>
      <c:barChart>
        <c:barDir val="col"/>
        <c:grouping val="clustered"/>
        <c:varyColors val="0"/>
        <c:ser>
          <c:idx val="2"/>
          <c:order val="2"/>
          <c:tx>
            <c:strRef>
              <c:f>'Materials in Detail'!$B$12</c:f>
              <c:strCache>
                <c:ptCount val="1"/>
                <c:pt idx="0">
                  <c:v>Elongation</c:v>
                </c:pt>
              </c:strCache>
            </c:strRef>
          </c:tx>
          <c:spPr>
            <a:pattFill prst="wdDnDiag">
              <a:fgClr>
                <a:srgbClr val="C00000"/>
              </a:fgClr>
              <a:bgClr>
                <a:schemeClr val="bg1"/>
              </a:bgClr>
            </a:pattFill>
            <a:ln w="12700">
              <a:solidFill>
                <a:schemeClr val="accent3">
                  <a:lumMod val="50000"/>
                </a:schemeClr>
              </a:solidFill>
            </a:ln>
            <a:effectLst/>
          </c:spPr>
          <c:invertIfNegative val="0"/>
          <c:cat>
            <c:strRef>
              <c:f>'Materials in Detail'!$C$9:$M$9</c:f>
              <c:strCache>
                <c:ptCount val="11"/>
                <c:pt idx="0">
                  <c:v>A2024-RAM10%</c:v>
                </c:pt>
                <c:pt idx="1">
                  <c:v>Scalmalloy</c:v>
                </c:pt>
                <c:pt idx="2">
                  <c:v>A7050-RAM2</c:v>
                </c:pt>
                <c:pt idx="3">
                  <c:v>Al2139</c:v>
                </c:pt>
                <c:pt idx="4">
                  <c:v>A20X</c:v>
                </c:pt>
                <c:pt idx="5">
                  <c:v>A2024-RAM2%</c:v>
                </c:pt>
                <c:pt idx="6">
                  <c:v>A205</c:v>
                </c:pt>
                <c:pt idx="7">
                  <c:v>Addalloy</c:v>
                </c:pt>
                <c:pt idx="8">
                  <c:v>A6061-RAM2%</c:v>
                </c:pt>
                <c:pt idx="9">
                  <c:v>FS AlSi10Mg</c:v>
                </c:pt>
                <c:pt idx="10">
                  <c:v>AlF357</c:v>
                </c:pt>
              </c:strCache>
            </c:strRef>
          </c:cat>
          <c:val>
            <c:numRef>
              <c:f>'Materials in Detail'!$C$12:$M$12</c:f>
              <c:numCache>
                <c:formatCode>0.00%</c:formatCode>
                <c:ptCount val="11"/>
                <c:pt idx="0">
                  <c:v>1.3999999999999999E-2</c:v>
                </c:pt>
                <c:pt idx="1">
                  <c:v>0.14299999999999999</c:v>
                </c:pt>
                <c:pt idx="2">
                  <c:v>0.06</c:v>
                </c:pt>
                <c:pt idx="3">
                  <c:v>0.06</c:v>
                </c:pt>
                <c:pt idx="4">
                  <c:v>0.1</c:v>
                </c:pt>
                <c:pt idx="5">
                  <c:v>0.1</c:v>
                </c:pt>
                <c:pt idx="6">
                  <c:v>0.15</c:v>
                </c:pt>
                <c:pt idx="7">
                  <c:v>0.24299999999999999</c:v>
                </c:pt>
                <c:pt idx="8">
                  <c:v>0.12</c:v>
                </c:pt>
                <c:pt idx="9">
                  <c:v>0.03</c:v>
                </c:pt>
                <c:pt idx="10">
                  <c:v>7.2999999999999995E-2</c:v>
                </c:pt>
              </c:numCache>
            </c:numRef>
          </c:val>
          <c:extLst>
            <c:ext xmlns:c16="http://schemas.microsoft.com/office/drawing/2014/chart" uri="{C3380CC4-5D6E-409C-BE32-E72D297353CC}">
              <c16:uniqueId val="{00000002-B19F-43D6-98B0-B0B265AA1BAC}"/>
            </c:ext>
          </c:extLst>
        </c:ser>
        <c:dLbls>
          <c:showLegendKey val="0"/>
          <c:showVal val="0"/>
          <c:showCatName val="0"/>
          <c:showSerName val="0"/>
          <c:showPercent val="0"/>
          <c:showBubbleSize val="0"/>
        </c:dLbls>
        <c:gapWidth val="330"/>
        <c:axId val="612859792"/>
        <c:axId val="612865040"/>
      </c:barChart>
      <c:catAx>
        <c:axId val="612873896"/>
        <c:scaling>
          <c:orientation val="minMax"/>
        </c:scaling>
        <c:delete val="0"/>
        <c:axPos val="b"/>
        <c:numFmt formatCode="@"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612870944"/>
        <c:crosses val="autoZero"/>
        <c:auto val="1"/>
        <c:lblAlgn val="ctr"/>
        <c:lblOffset val="100"/>
        <c:noMultiLvlLbl val="0"/>
      </c:catAx>
      <c:valAx>
        <c:axId val="61287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12873896"/>
        <c:crosses val="autoZero"/>
        <c:crossBetween val="between"/>
      </c:valAx>
      <c:valAx>
        <c:axId val="612865040"/>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12859792"/>
        <c:crosses val="max"/>
        <c:crossBetween val="between"/>
      </c:valAx>
      <c:catAx>
        <c:axId val="612859792"/>
        <c:scaling>
          <c:orientation val="minMax"/>
        </c:scaling>
        <c:delete val="1"/>
        <c:axPos val="b"/>
        <c:numFmt formatCode="General" sourceLinked="1"/>
        <c:majorTickMark val="out"/>
        <c:minorTickMark val="none"/>
        <c:tickLblPos val="nextTo"/>
        <c:crossAx val="612865040"/>
        <c:crosses val="autoZero"/>
        <c:auto val="1"/>
        <c:lblAlgn val="ctr"/>
        <c:lblOffset val="100"/>
        <c:noMultiLvlLbl val="0"/>
      </c:catAx>
      <c:spPr>
        <a:noFill/>
        <a:ln>
          <a:noFill/>
        </a:ln>
        <a:effectLst/>
      </c:spPr>
    </c:plotArea>
    <c:legend>
      <c:legendPos val="l"/>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12-18T20:25:36.383" idx="2">
    <p:pos x="7002" y="1958"/>
    <p:text>Separare il testo e farlo comparire in due volte, prima la mesh e poi</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18T19:16:24.926" idx="1">
    <p:pos x="6566" y="3802"/>
    <p:text>Dire che è dovuto al fatto che non si considerano le componenti flessionali nel modello 2D per definizione</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12-18T22:53:31.801" idx="3">
    <p:pos x="6572" y="1477"/>
    <p:text>Spostare roba come questa al di sopra della scheda</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01736E-50A2-4FB5-A089-AD8B1FC67FAB}" type="datetimeFigureOut">
              <a:rPr lang="en-GB" smtClean="0"/>
              <a:t>22/02/2023</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26E93-A4B0-4147-AA8C-B10020B420CC}" type="slidenum">
              <a:rPr lang="en-GB" smtClean="0"/>
              <a:t>‹N›</a:t>
            </a:fld>
            <a:endParaRPr lang="en-GB"/>
          </a:p>
        </p:txBody>
      </p:sp>
    </p:spTree>
    <p:extLst>
      <p:ext uri="{BB962C8B-B14F-4D97-AF65-F5344CB8AC3E}">
        <p14:creationId xmlns:p14="http://schemas.microsoft.com/office/powerpoint/2010/main" val="121764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1</a:t>
            </a:fld>
            <a:endParaRPr lang="en-GB"/>
          </a:p>
        </p:txBody>
      </p:sp>
    </p:spTree>
    <p:extLst>
      <p:ext uri="{BB962C8B-B14F-4D97-AF65-F5344CB8AC3E}">
        <p14:creationId xmlns:p14="http://schemas.microsoft.com/office/powerpoint/2010/main" val="201008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Separiamo le strutture adesso</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10</a:t>
            </a:fld>
            <a:endParaRPr lang="en-GB"/>
          </a:p>
        </p:txBody>
      </p:sp>
    </p:spTree>
    <p:extLst>
      <p:ext uri="{BB962C8B-B14F-4D97-AF65-F5344CB8AC3E}">
        <p14:creationId xmlns:p14="http://schemas.microsoft.com/office/powerpoint/2010/main" val="677922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This is a quick overview of forces and constraints applied to our model</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13</a:t>
            </a:fld>
            <a:endParaRPr lang="en-GB"/>
          </a:p>
        </p:txBody>
      </p:sp>
    </p:spTree>
    <p:extLst>
      <p:ext uri="{BB962C8B-B14F-4D97-AF65-F5344CB8AC3E}">
        <p14:creationId xmlns:p14="http://schemas.microsoft.com/office/powerpoint/2010/main" val="372906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Here we have a comparison between Analytical Solution and Numerical one. As you can see, we got a Numerical solution of the same order of magnitude and even closer values than the analytical one, so that we assumed the model validated.</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14</a:t>
            </a:fld>
            <a:endParaRPr lang="en-GB"/>
          </a:p>
        </p:txBody>
      </p:sp>
    </p:spTree>
    <p:extLst>
      <p:ext uri="{BB962C8B-B14F-4D97-AF65-F5344CB8AC3E}">
        <p14:creationId xmlns:p14="http://schemas.microsoft.com/office/powerpoint/2010/main" val="4110612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We made ten different in-series attempts starting from first topological optimization(on your left) to the last static structural analysis(on your right), focusing on reducing Equivalent (Von-Mises) stress and increasing </a:t>
            </a:r>
            <a:r>
              <a:rPr lang="en-GB" sz="1800" b="0" i="0" u="none" strike="noStrike" dirty="0" err="1">
                <a:solidFill>
                  <a:srgbClr val="000000"/>
                </a:solidFill>
                <a:effectLst/>
                <a:latin typeface="Calibri" panose="020F0502020204030204" pitchFamily="34" charset="0"/>
              </a:rPr>
              <a:t>footpeg</a:t>
            </a:r>
            <a:r>
              <a:rPr lang="en-GB" sz="1800" b="0" i="0" u="none" strike="noStrike" dirty="0">
                <a:solidFill>
                  <a:srgbClr val="000000"/>
                </a:solidFill>
                <a:effectLst/>
                <a:latin typeface="Calibri" panose="020F0502020204030204" pitchFamily="34" charset="0"/>
              </a:rPr>
              <a:t> tip displacement up to –8 mm until we accomplished the requirements given at the beginning.</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17</a:t>
            </a:fld>
            <a:endParaRPr lang="en-GB"/>
          </a:p>
        </p:txBody>
      </p:sp>
    </p:spTree>
    <p:extLst>
      <p:ext uri="{BB962C8B-B14F-4D97-AF65-F5344CB8AC3E}">
        <p14:creationId xmlns:p14="http://schemas.microsoft.com/office/powerpoint/2010/main" val="344928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We ended up with a </a:t>
            </a:r>
            <a:r>
              <a:rPr lang="en-GB" sz="1800" b="0" i="0" u="none" strike="noStrike" dirty="0" err="1">
                <a:solidFill>
                  <a:srgbClr val="000000"/>
                </a:solidFill>
                <a:effectLst/>
                <a:latin typeface="Calibri" panose="020F0502020204030204" pitchFamily="34" charset="0"/>
              </a:rPr>
              <a:t>footpeg</a:t>
            </a:r>
            <a:r>
              <a:rPr lang="en-GB" sz="1800" b="0" i="0" u="none" strike="noStrike" dirty="0">
                <a:solidFill>
                  <a:srgbClr val="000000"/>
                </a:solidFill>
                <a:effectLst/>
                <a:latin typeface="Calibri" panose="020F0502020204030204" pitchFamily="34" charset="0"/>
              </a:rPr>
              <a:t> tip displacement of about –6.56 mm.</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18</a:t>
            </a:fld>
            <a:endParaRPr lang="en-GB"/>
          </a:p>
        </p:txBody>
      </p:sp>
    </p:spTree>
    <p:extLst>
      <p:ext uri="{BB962C8B-B14F-4D97-AF65-F5344CB8AC3E}">
        <p14:creationId xmlns:p14="http://schemas.microsoft.com/office/powerpoint/2010/main" val="873663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Here you can see the stresses distribution on the </a:t>
            </a:r>
            <a:r>
              <a:rPr lang="en-GB" sz="1800" b="0" i="0" u="none" strike="noStrike" dirty="0" err="1">
                <a:solidFill>
                  <a:srgbClr val="000000"/>
                </a:solidFill>
                <a:effectLst/>
                <a:latin typeface="Calibri" panose="020F0502020204030204" pitchFamily="34" charset="0"/>
              </a:rPr>
              <a:t>footpeg</a:t>
            </a:r>
            <a:r>
              <a:rPr lang="en-GB" sz="1800" b="0" i="0" u="none" strike="noStrike" dirty="0">
                <a:solidFill>
                  <a:srgbClr val="000000"/>
                </a:solidFill>
                <a:effectLst/>
                <a:latin typeface="Calibri" panose="020F0502020204030204" pitchFamily="34" charset="0"/>
              </a:rPr>
              <a:t> holder. Although the stress overcome the Yield Strength of material, actually this happens in very small volumes, so that static simulation is not affected by that.</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19</a:t>
            </a:fld>
            <a:endParaRPr lang="en-GB"/>
          </a:p>
        </p:txBody>
      </p:sp>
    </p:spTree>
    <p:extLst>
      <p:ext uri="{BB962C8B-B14F-4D97-AF65-F5344CB8AC3E}">
        <p14:creationId xmlns:p14="http://schemas.microsoft.com/office/powerpoint/2010/main" val="1854169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Finally, we replaced remote displacement constraints from previous static structural analysis with physical screws coupling the </a:t>
            </a:r>
            <a:r>
              <a:rPr lang="en-GB" sz="1800" b="0" i="0" u="none" strike="noStrike" dirty="0" err="1">
                <a:solidFill>
                  <a:srgbClr val="000000"/>
                </a:solidFill>
                <a:effectLst/>
                <a:latin typeface="Calibri" panose="020F0502020204030204" pitchFamily="34" charset="0"/>
              </a:rPr>
              <a:t>footpeg</a:t>
            </a:r>
            <a:r>
              <a:rPr lang="en-GB" sz="1800" b="0" i="0" u="none" strike="noStrike" dirty="0">
                <a:solidFill>
                  <a:srgbClr val="000000"/>
                </a:solidFill>
                <a:effectLst/>
                <a:latin typeface="Calibri" panose="020F0502020204030204" pitchFamily="34" charset="0"/>
              </a:rPr>
              <a:t> holder with the motorbike frame. Then we performed a multi-step static structural analysis dividing the time interval into two </a:t>
            </a:r>
            <a:r>
              <a:rPr lang="en-GB" sz="1800" b="0" i="0" u="none" strike="noStrike" dirty="0" err="1">
                <a:solidFill>
                  <a:srgbClr val="000000"/>
                </a:solidFill>
                <a:effectLst/>
                <a:latin typeface="Calibri" panose="020F0502020204030204" pitchFamily="34" charset="0"/>
              </a:rPr>
              <a:t>substeps</a:t>
            </a:r>
            <a:r>
              <a:rPr lang="en-GB" sz="1800" b="0" i="0" u="none" strike="noStrike" dirty="0">
                <a:solidFill>
                  <a:srgbClr val="000000"/>
                </a:solidFill>
                <a:effectLst/>
                <a:latin typeface="Calibri" panose="020F0502020204030204" pitchFamily="34" charset="0"/>
              </a:rPr>
              <a:t>. In the first </a:t>
            </a:r>
            <a:r>
              <a:rPr lang="en-GB" sz="1800" b="0" i="0" u="none" strike="noStrike" dirty="0" err="1">
                <a:solidFill>
                  <a:srgbClr val="000000"/>
                </a:solidFill>
                <a:effectLst/>
                <a:latin typeface="Calibri" panose="020F0502020204030204" pitchFamily="34" charset="0"/>
              </a:rPr>
              <a:t>substep</a:t>
            </a:r>
            <a:r>
              <a:rPr lang="en-GB" sz="1800" b="0" i="0" u="none" strike="noStrike" dirty="0">
                <a:solidFill>
                  <a:srgbClr val="000000"/>
                </a:solidFill>
                <a:effectLst/>
                <a:latin typeface="Calibri" panose="020F0502020204030204" pitchFamily="34" charset="0"/>
              </a:rPr>
              <a:t>, we applied bolt pretension on screws. In the second </a:t>
            </a:r>
            <a:r>
              <a:rPr lang="en-GB" sz="1800" b="0" i="0" u="none" strike="noStrike" dirty="0" err="1">
                <a:solidFill>
                  <a:srgbClr val="000000"/>
                </a:solidFill>
                <a:effectLst/>
                <a:latin typeface="Calibri" panose="020F0502020204030204" pitchFamily="34" charset="0"/>
              </a:rPr>
              <a:t>substep</a:t>
            </a:r>
            <a:r>
              <a:rPr lang="en-GB" sz="1800" b="0" i="0" u="none" strike="noStrike" dirty="0">
                <a:solidFill>
                  <a:srgbClr val="000000"/>
                </a:solidFill>
                <a:effectLst/>
                <a:latin typeface="Calibri" panose="020F0502020204030204" pitchFamily="34" charset="0"/>
              </a:rPr>
              <a:t> we applied assignment forces and brake lever reactions on the </a:t>
            </a:r>
            <a:r>
              <a:rPr lang="en-GB" sz="1800" b="0" i="0" u="none" strike="noStrike" dirty="0" err="1">
                <a:solidFill>
                  <a:srgbClr val="000000"/>
                </a:solidFill>
                <a:effectLst/>
                <a:latin typeface="Calibri" panose="020F0502020204030204" pitchFamily="34" charset="0"/>
              </a:rPr>
              <a:t>footpeg</a:t>
            </a:r>
            <a:r>
              <a:rPr lang="en-GB" sz="1800" b="0" i="0" u="none" strike="noStrike" dirty="0">
                <a:solidFill>
                  <a:srgbClr val="000000"/>
                </a:solidFill>
                <a:effectLst/>
                <a:latin typeface="Calibri" panose="020F0502020204030204" pitchFamily="34" charset="0"/>
              </a:rPr>
              <a:t> holder itself. </a:t>
            </a:r>
            <a:r>
              <a:rPr lang="en-GB" sz="1800" b="0" i="0" dirty="0">
                <a:solidFill>
                  <a:srgbClr val="000000"/>
                </a:solidFill>
                <a:effectLst/>
                <a:latin typeface="Calibri" panose="020F0502020204030204" pitchFamily="34" charset="0"/>
              </a:rPr>
              <a:t>​</a:t>
            </a:r>
            <a:endParaRPr lang="en-US" dirty="0">
              <a:cs typeface="Calibri"/>
            </a:endParaRPr>
          </a:p>
        </p:txBody>
      </p:sp>
      <p:sp>
        <p:nvSpPr>
          <p:cNvPr id="4" name="Slide Number Placeholder 3"/>
          <p:cNvSpPr>
            <a:spLocks noGrp="1"/>
          </p:cNvSpPr>
          <p:nvPr>
            <p:ph type="sldNum" sz="quarter" idx="5"/>
          </p:nvPr>
        </p:nvSpPr>
        <p:spPr/>
        <p:txBody>
          <a:bodyPr/>
          <a:lstStyle/>
          <a:p>
            <a:fld id="{F7D26E93-A4B0-4147-AA8C-B10020B420CC}" type="slidenum">
              <a:rPr lang="en-GB" smtClean="0"/>
              <a:t>20</a:t>
            </a:fld>
            <a:endParaRPr lang="en-GB"/>
          </a:p>
        </p:txBody>
      </p:sp>
    </p:spTree>
    <p:extLst>
      <p:ext uri="{BB962C8B-B14F-4D97-AF65-F5344CB8AC3E}">
        <p14:creationId xmlns:p14="http://schemas.microsoft.com/office/powerpoint/2010/main" val="3075037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7D26E93-A4B0-4147-AA8C-B10020B420CC}" type="slidenum">
              <a:rPr lang="en-GB" smtClean="0"/>
              <a:t>21</a:t>
            </a:fld>
            <a:endParaRPr lang="en-GB"/>
          </a:p>
        </p:txBody>
      </p:sp>
    </p:spTree>
    <p:extLst>
      <p:ext uri="{BB962C8B-B14F-4D97-AF65-F5344CB8AC3E}">
        <p14:creationId xmlns:p14="http://schemas.microsoft.com/office/powerpoint/2010/main" val="394790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7D26E93-A4B0-4147-AA8C-B10020B420CC}" type="slidenum">
              <a:rPr lang="en-GB" smtClean="0"/>
              <a:t>22</a:t>
            </a:fld>
            <a:endParaRPr lang="en-GB"/>
          </a:p>
        </p:txBody>
      </p:sp>
    </p:spTree>
    <p:extLst>
      <p:ext uri="{BB962C8B-B14F-4D97-AF65-F5344CB8AC3E}">
        <p14:creationId xmlns:p14="http://schemas.microsoft.com/office/powerpoint/2010/main" val="1453396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7D26E93-A4B0-4147-AA8C-B10020B420CC}" type="slidenum">
              <a:rPr lang="en-GB" smtClean="0"/>
              <a:t>23</a:t>
            </a:fld>
            <a:endParaRPr lang="en-GB"/>
          </a:p>
        </p:txBody>
      </p:sp>
    </p:spTree>
    <p:extLst>
      <p:ext uri="{BB962C8B-B14F-4D97-AF65-F5344CB8AC3E}">
        <p14:creationId xmlns:p14="http://schemas.microsoft.com/office/powerpoint/2010/main" val="14893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7D26E93-A4B0-4147-AA8C-B10020B420CC}" type="slidenum">
              <a:rPr lang="en-GB" smtClean="0"/>
              <a:t>2</a:t>
            </a:fld>
            <a:endParaRPr lang="en-GB"/>
          </a:p>
        </p:txBody>
      </p:sp>
    </p:spTree>
    <p:extLst>
      <p:ext uri="{BB962C8B-B14F-4D97-AF65-F5344CB8AC3E}">
        <p14:creationId xmlns:p14="http://schemas.microsoft.com/office/powerpoint/2010/main" val="3805279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7D26E93-A4B0-4147-AA8C-B10020B420CC}" type="slidenum">
              <a:rPr lang="en-GB" smtClean="0"/>
              <a:t>24</a:t>
            </a:fld>
            <a:endParaRPr lang="en-GB"/>
          </a:p>
        </p:txBody>
      </p:sp>
    </p:spTree>
    <p:extLst>
      <p:ext uri="{BB962C8B-B14F-4D97-AF65-F5344CB8AC3E}">
        <p14:creationId xmlns:p14="http://schemas.microsoft.com/office/powerpoint/2010/main" val="31513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The project assignment is to design and validate the </a:t>
            </a:r>
            <a:r>
              <a:rPr lang="en-GB" sz="1800" b="0" i="0" u="none" strike="noStrike" dirty="0" err="1">
                <a:solidFill>
                  <a:srgbClr val="000000"/>
                </a:solidFill>
                <a:effectLst/>
                <a:latin typeface="Calibri" panose="020F0502020204030204" pitchFamily="34" charset="0"/>
              </a:rPr>
              <a:t>footpeg</a:t>
            </a:r>
            <a:r>
              <a:rPr lang="en-GB" sz="1800" b="0" i="0" u="none" strike="noStrike" dirty="0">
                <a:solidFill>
                  <a:srgbClr val="000000"/>
                </a:solidFill>
                <a:effectLst/>
                <a:latin typeface="Calibri" panose="020F0502020204030204" pitchFamily="34" charset="0"/>
              </a:rPr>
              <a:t> holder and mounting screws for Ducati Streetfighter</a:t>
            </a:r>
            <a:r>
              <a:rPr lang="en-GB" sz="1800" b="0" i="0" dirty="0">
                <a:solidFill>
                  <a:srgbClr val="000000"/>
                </a:solidFill>
                <a:effectLst/>
                <a:latin typeface="Calibri" panose="020F0502020204030204" pitchFamily="34" charset="0"/>
              </a:rPr>
              <a:t>​</a:t>
            </a:r>
            <a:endParaRPr lang="en-US" dirty="0">
              <a:cs typeface="Calibri"/>
            </a:endParaRPr>
          </a:p>
        </p:txBody>
      </p:sp>
      <p:sp>
        <p:nvSpPr>
          <p:cNvPr id="4" name="Slide Number Placeholder 3"/>
          <p:cNvSpPr>
            <a:spLocks noGrp="1"/>
          </p:cNvSpPr>
          <p:nvPr>
            <p:ph type="sldNum" sz="quarter" idx="5"/>
          </p:nvPr>
        </p:nvSpPr>
        <p:spPr/>
        <p:txBody>
          <a:bodyPr/>
          <a:lstStyle/>
          <a:p>
            <a:fld id="{F7D26E93-A4B0-4147-AA8C-B10020B420CC}" type="slidenum">
              <a:rPr lang="en-GB" smtClean="0"/>
              <a:t>3</a:t>
            </a:fld>
            <a:endParaRPr lang="en-GB"/>
          </a:p>
        </p:txBody>
      </p:sp>
    </p:spTree>
    <p:extLst>
      <p:ext uri="{BB962C8B-B14F-4D97-AF65-F5344CB8AC3E}">
        <p14:creationId xmlns:p14="http://schemas.microsoft.com/office/powerpoint/2010/main" val="1473057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Material assigned was AM aluminium alloy. We performed a deep research in </a:t>
            </a:r>
            <a:r>
              <a:rPr lang="en-GB" sz="1800" b="0" i="0" u="none" strike="noStrike" dirty="0" err="1">
                <a:solidFill>
                  <a:srgbClr val="000000"/>
                </a:solidFill>
                <a:effectLst/>
                <a:latin typeface="Calibri" panose="020F0502020204030204" pitchFamily="34" charset="0"/>
              </a:rPr>
              <a:t>TotalMateria</a:t>
            </a:r>
            <a:r>
              <a:rPr lang="en-GB" sz="1800" b="0" i="0" u="none" strike="noStrike" dirty="0">
                <a:solidFill>
                  <a:srgbClr val="000000"/>
                </a:solidFill>
                <a:effectLst/>
                <a:latin typeface="Calibri" panose="020F0502020204030204" pitchFamily="34" charset="0"/>
              </a:rPr>
              <a:t> database in terms of </a:t>
            </a:r>
            <a:r>
              <a:rPr lang="en-GB" sz="1800" b="0" i="0" u="none" strike="noStrike" dirty="0" err="1">
                <a:solidFill>
                  <a:srgbClr val="000000"/>
                </a:solidFill>
                <a:effectLst/>
                <a:latin typeface="Calibri" panose="020F0502020204030204" pitchFamily="34" charset="0"/>
              </a:rPr>
              <a:t>Yeld</a:t>
            </a:r>
            <a:r>
              <a:rPr lang="en-GB" sz="1800" b="0" i="0" u="none" strike="noStrike" dirty="0">
                <a:solidFill>
                  <a:srgbClr val="000000"/>
                </a:solidFill>
                <a:effectLst/>
                <a:latin typeface="Calibri" panose="020F0502020204030204" pitchFamily="34" charset="0"/>
              </a:rPr>
              <a:t> Strength, Ultimate Tensile Strength and Brake Elongation and we represented the top ten materials according to this parameters. This is the reason why, we chose the </a:t>
            </a:r>
            <a:r>
              <a:rPr lang="en-GB" sz="1800" b="0" i="0" u="none" strike="noStrike" dirty="0" err="1">
                <a:solidFill>
                  <a:srgbClr val="000000"/>
                </a:solidFill>
                <a:effectLst/>
                <a:latin typeface="Calibri" panose="020F0502020204030204" pitchFamily="34" charset="0"/>
              </a:rPr>
              <a:t>Scalmalloy</a:t>
            </a:r>
            <a:r>
              <a:rPr lang="en-GB" sz="1800" b="0" i="0" u="none" strike="noStrike" dirty="0">
                <a:solidFill>
                  <a:srgbClr val="000000"/>
                </a:solidFill>
                <a:effectLst/>
                <a:latin typeface="Calibri" panose="020F0502020204030204" pitchFamily="34" charset="0"/>
              </a:rPr>
              <a:t>, which is a good </a:t>
            </a:r>
            <a:r>
              <a:rPr lang="en-GB" sz="1800" b="0" i="0" u="none" strike="noStrike" dirty="0" err="1">
                <a:solidFill>
                  <a:srgbClr val="000000"/>
                </a:solidFill>
                <a:effectLst/>
                <a:latin typeface="Calibri" panose="020F0502020204030204" pitchFamily="34" charset="0"/>
              </a:rPr>
              <a:t>tradeoff</a:t>
            </a:r>
            <a:r>
              <a:rPr lang="en-GB" sz="1800" b="0" i="0" u="none" strike="noStrike" dirty="0">
                <a:solidFill>
                  <a:srgbClr val="000000"/>
                </a:solidFill>
                <a:effectLst/>
                <a:latin typeface="Calibri" panose="020F0502020204030204" pitchFamily="34" charset="0"/>
              </a:rPr>
              <a:t> between these different properties.</a:t>
            </a:r>
            <a:r>
              <a:rPr lang="en-GB" sz="1800" b="0" i="0" dirty="0">
                <a:solidFill>
                  <a:srgbClr val="000000"/>
                </a:solidFill>
                <a:effectLst/>
                <a:latin typeface="Calibri" panose="020F0502020204030204" pitchFamily="34" charset="0"/>
              </a:rPr>
              <a:t>​ </a:t>
            </a:r>
            <a:r>
              <a:rPr lang="en-GB" sz="1800" b="0" i="0" u="none" strike="noStrike" dirty="0">
                <a:solidFill>
                  <a:srgbClr val="000000"/>
                </a:solidFill>
                <a:effectLst/>
                <a:latin typeface="Calibri" panose="020F0502020204030204" pitchFamily="34" charset="0"/>
              </a:rPr>
              <a:t>Good trade </a:t>
            </a:r>
            <a:r>
              <a:rPr lang="en-GB" sz="1800" b="0" i="0" u="none" strike="noStrike" dirty="0" err="1">
                <a:solidFill>
                  <a:srgbClr val="000000"/>
                </a:solidFill>
                <a:effectLst/>
                <a:latin typeface="Calibri" panose="020F0502020204030204" pitchFamily="34" charset="0"/>
              </a:rPr>
              <a:t>trade</a:t>
            </a:r>
            <a:r>
              <a:rPr lang="en-GB" sz="1800" b="0" i="0" u="none" strike="noStrike" dirty="0">
                <a:solidFill>
                  <a:srgbClr val="000000"/>
                </a:solidFill>
                <a:effectLst/>
                <a:latin typeface="Calibri" panose="020F0502020204030204" pitchFamily="34" charset="0"/>
              </a:rPr>
              <a:t> off Sy, UTS, E%</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4</a:t>
            </a:fld>
            <a:endParaRPr lang="en-GB"/>
          </a:p>
        </p:txBody>
      </p:sp>
    </p:spTree>
    <p:extLst>
      <p:ext uri="{BB962C8B-B14F-4D97-AF65-F5344CB8AC3E}">
        <p14:creationId xmlns:p14="http://schemas.microsoft.com/office/powerpoint/2010/main" val="157722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In this table, you can see different material properties of this aluminium alloy and in the right picture you can see Stress-Strain curve in two different supply conditions.</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5</a:t>
            </a:fld>
            <a:endParaRPr lang="en-GB"/>
          </a:p>
        </p:txBody>
      </p:sp>
    </p:spTree>
    <p:extLst>
      <p:ext uri="{BB962C8B-B14F-4D97-AF65-F5344CB8AC3E}">
        <p14:creationId xmlns:p14="http://schemas.microsoft.com/office/powerpoint/2010/main" val="607014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Here we can appreciate the Key properties of </a:t>
            </a:r>
            <a:r>
              <a:rPr lang="en-GB" sz="1800" b="0" i="0" u="none" strike="noStrike" dirty="0" err="1">
                <a:solidFill>
                  <a:srgbClr val="000000"/>
                </a:solidFill>
                <a:effectLst/>
                <a:latin typeface="Calibri" panose="020F0502020204030204" pitchFamily="34" charset="0"/>
              </a:rPr>
              <a:t>Scalmalloy</a:t>
            </a:r>
            <a:r>
              <a:rPr lang="en-GB" sz="1800" b="0" i="0" u="none" strike="noStrike" dirty="0">
                <a:solidFill>
                  <a:srgbClr val="000000"/>
                </a:solidFill>
                <a:effectLst/>
                <a:latin typeface="Calibri" panose="020F0502020204030204" pitchFamily="34" charset="0"/>
              </a:rPr>
              <a:t>. It is Lightweight, corrosion resistant with an high ductility and is likely to be produced very well with Additive Manufacturing technique. Due to that, it has many different applications in aerospace, motorsport, automotive and so on ….</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6</a:t>
            </a:fld>
            <a:endParaRPr lang="en-GB"/>
          </a:p>
        </p:txBody>
      </p:sp>
    </p:spTree>
    <p:extLst>
      <p:ext uri="{BB962C8B-B14F-4D97-AF65-F5344CB8AC3E}">
        <p14:creationId xmlns:p14="http://schemas.microsoft.com/office/powerpoint/2010/main" val="282407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I'm going to introduce you our starting 2D </a:t>
            </a:r>
            <a:r>
              <a:rPr lang="en-GB" sz="1800" b="0" i="0" u="none" strike="noStrike" dirty="0" err="1">
                <a:solidFill>
                  <a:srgbClr val="000000"/>
                </a:solidFill>
                <a:effectLst/>
                <a:latin typeface="Calibri" panose="020F0502020204030204" pitchFamily="34" charset="0"/>
              </a:rPr>
              <a:t>Hypotesis</a:t>
            </a:r>
            <a:r>
              <a:rPr lang="en-GB" sz="1800" b="0" i="0" u="none" strike="noStrike" dirty="0">
                <a:solidFill>
                  <a:srgbClr val="000000"/>
                </a:solidFill>
                <a:effectLst/>
                <a:latin typeface="Calibri" panose="020F0502020204030204" pitchFamily="34" charset="0"/>
              </a:rPr>
              <a:t> (assignment loads Fz1,Fz2 and violet-painted geometrical constraints). We made a huge series of </a:t>
            </a:r>
            <a:r>
              <a:rPr lang="en-GB" sz="1800" b="0" i="0" u="none" strike="noStrike" dirty="0" err="1">
                <a:solidFill>
                  <a:srgbClr val="000000"/>
                </a:solidFill>
                <a:effectLst/>
                <a:latin typeface="Calibri" panose="020F0502020204030204" pitchFamily="34" charset="0"/>
              </a:rPr>
              <a:t>hypotesis</a:t>
            </a:r>
            <a:r>
              <a:rPr lang="en-GB" sz="1800" b="0" i="0" u="none" strike="noStrike" dirty="0">
                <a:solidFill>
                  <a:srgbClr val="000000"/>
                </a:solidFill>
                <a:effectLst/>
                <a:latin typeface="Calibri" panose="020F0502020204030204" pitchFamily="34" charset="0"/>
              </a:rPr>
              <a:t>. </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7</a:t>
            </a:fld>
            <a:endParaRPr lang="en-GB"/>
          </a:p>
        </p:txBody>
      </p:sp>
    </p:spTree>
    <p:extLst>
      <p:ext uri="{BB962C8B-B14F-4D97-AF65-F5344CB8AC3E}">
        <p14:creationId xmlns:p14="http://schemas.microsoft.com/office/powerpoint/2010/main" val="184810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Thus this is our schematisation. </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8</a:t>
            </a:fld>
            <a:endParaRPr lang="en-GB"/>
          </a:p>
        </p:txBody>
      </p:sp>
    </p:spTree>
    <p:extLst>
      <p:ext uri="{BB962C8B-B14F-4D97-AF65-F5344CB8AC3E}">
        <p14:creationId xmlns:p14="http://schemas.microsoft.com/office/powerpoint/2010/main" val="3694655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Afterwards we separated </a:t>
            </a:r>
            <a:r>
              <a:rPr lang="en-GB" sz="1800" b="0" i="0" u="none" strike="noStrike" dirty="0" err="1">
                <a:solidFill>
                  <a:srgbClr val="000000"/>
                </a:solidFill>
                <a:effectLst/>
                <a:latin typeface="Calibri" panose="020F0502020204030204" pitchFamily="34" charset="0"/>
              </a:rPr>
              <a:t>footpeg</a:t>
            </a:r>
            <a:r>
              <a:rPr lang="en-GB" sz="1800" b="0" i="0" u="none" strike="noStrike" dirty="0">
                <a:solidFill>
                  <a:srgbClr val="000000"/>
                </a:solidFill>
                <a:effectLst/>
                <a:latin typeface="Calibri" panose="020F0502020204030204" pitchFamily="34" charset="0"/>
              </a:rPr>
              <a:t> holder from brake leverage in order to calculate reaction forces that they are going to give each other.</a:t>
            </a:r>
            <a:r>
              <a:rPr lang="en-GB" sz="1800" b="0" i="0" dirty="0">
                <a:solidFill>
                  <a:srgbClr val="000000"/>
                </a:solidFill>
                <a:effectLst/>
                <a:latin typeface="Calibri" panose="020F0502020204030204" pitchFamily="34" charset="0"/>
              </a:rPr>
              <a:t>​</a:t>
            </a:r>
            <a:endParaRPr lang="en-GB" dirty="0"/>
          </a:p>
        </p:txBody>
      </p:sp>
      <p:sp>
        <p:nvSpPr>
          <p:cNvPr id="4" name="Segnaposto numero diapositiva 3"/>
          <p:cNvSpPr>
            <a:spLocks noGrp="1"/>
          </p:cNvSpPr>
          <p:nvPr>
            <p:ph type="sldNum" sz="quarter" idx="5"/>
          </p:nvPr>
        </p:nvSpPr>
        <p:spPr/>
        <p:txBody>
          <a:bodyPr/>
          <a:lstStyle/>
          <a:p>
            <a:fld id="{F7D26E93-A4B0-4147-AA8C-B10020B420CC}" type="slidenum">
              <a:rPr lang="en-GB" smtClean="0"/>
              <a:t>9</a:t>
            </a:fld>
            <a:endParaRPr lang="en-GB"/>
          </a:p>
        </p:txBody>
      </p:sp>
    </p:spTree>
    <p:extLst>
      <p:ext uri="{BB962C8B-B14F-4D97-AF65-F5344CB8AC3E}">
        <p14:creationId xmlns:p14="http://schemas.microsoft.com/office/powerpoint/2010/main" val="323341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6BE8-AA83-DC4F-5846-D9E306F181B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59B98610-0B05-DDF4-080D-77401B6A38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76355F8C-54B7-9EB4-2051-FBB1117CB235}"/>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5" name="Segnaposto piè di pagina 4">
            <a:extLst>
              <a:ext uri="{FF2B5EF4-FFF2-40B4-BE49-F238E27FC236}">
                <a16:creationId xmlns:a16="http://schemas.microsoft.com/office/drawing/2014/main" id="{D1C1E432-B9FC-07DD-9314-8C3B3022335E}"/>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BCB9967-7BEE-9033-04F7-1DB69FFF1231}"/>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226105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8F19DE-905C-EAF0-D78F-432478B81BE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EE79C95B-62AA-ADA3-CB87-C23A5F3B41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17994DF-FB62-E56C-7CA3-5B673006B981}"/>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5" name="Segnaposto piè di pagina 4">
            <a:extLst>
              <a:ext uri="{FF2B5EF4-FFF2-40B4-BE49-F238E27FC236}">
                <a16:creationId xmlns:a16="http://schemas.microsoft.com/office/drawing/2014/main" id="{D55CB136-0F74-2E83-841F-A7D5A0204AB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2B363101-0912-833F-D8F1-F2859A6FA9BF}"/>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280633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BDD5F57-A0E5-C867-B789-77829CFCE1E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A2E3EA1-52A5-5BC1-22D5-0D543DEDD4C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144F724-1E5E-1636-4EFE-41692A304188}"/>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5" name="Segnaposto piè di pagina 4">
            <a:extLst>
              <a:ext uri="{FF2B5EF4-FFF2-40B4-BE49-F238E27FC236}">
                <a16:creationId xmlns:a16="http://schemas.microsoft.com/office/drawing/2014/main" id="{D94CFFE6-0402-4145-C7F6-05FD81158CC5}"/>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6F2B3DE0-7D54-A0B8-9C97-D81F4207875B}"/>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975381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039F55-0262-11C3-564E-281AA36595B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416CD0A5-469E-C260-4F95-0B3330C75BE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724F8217-CD89-9AC9-D3C0-15C4613312FE}"/>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5" name="Segnaposto piè di pagina 4">
            <a:extLst>
              <a:ext uri="{FF2B5EF4-FFF2-40B4-BE49-F238E27FC236}">
                <a16:creationId xmlns:a16="http://schemas.microsoft.com/office/drawing/2014/main" id="{FDE2B083-96DA-8F89-D902-08261643021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9C9EC733-F78D-29DE-5F93-DBA57EBD26BF}"/>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3918348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0343A7-803D-8436-4C86-3E939512660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A42B86A-FD97-BECF-DF22-3704211D68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42A4A7A-4614-2673-5D81-572A037E6F2E}"/>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5" name="Segnaposto piè di pagina 4">
            <a:extLst>
              <a:ext uri="{FF2B5EF4-FFF2-40B4-BE49-F238E27FC236}">
                <a16:creationId xmlns:a16="http://schemas.microsoft.com/office/drawing/2014/main" id="{2BF1FEDE-3685-99B9-3545-BF0E42268196}"/>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C06CF810-E4EE-2380-1EF5-9C7017DD02B4}"/>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1510517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2D791B-947A-5B52-C7B7-01C70ED3BFC6}"/>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153A1979-2FC2-FBA8-0E32-8F70359877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E922D3AB-DE06-34D6-A8AF-A1115563AEA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59176683-74B4-8BF7-59D3-1A1D716F4E68}"/>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6" name="Segnaposto piè di pagina 5">
            <a:extLst>
              <a:ext uri="{FF2B5EF4-FFF2-40B4-BE49-F238E27FC236}">
                <a16:creationId xmlns:a16="http://schemas.microsoft.com/office/drawing/2014/main" id="{177AA2B5-5E85-A048-C736-D02EED80545C}"/>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92566B8E-E2F7-35F1-B797-FE573267DEC8}"/>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1927505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64CEBD-6AC9-B5FC-8E3A-957E9972B06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D7EF38-88D3-F963-343D-1651139683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CF558FA-5C07-E243-41A8-DE20B9E2582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F8A0532D-4AE0-D66B-DF0A-F3FCB9CC3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B6359FD-75E2-2916-4C6B-775995645D9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1C922148-2B85-8775-BDDB-C44B9A50083E}"/>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8" name="Segnaposto piè di pagina 7">
            <a:extLst>
              <a:ext uri="{FF2B5EF4-FFF2-40B4-BE49-F238E27FC236}">
                <a16:creationId xmlns:a16="http://schemas.microsoft.com/office/drawing/2014/main" id="{D9F21DCC-62E0-1D3C-DE5F-89031E3605B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D592AE64-1080-85A7-6DD9-A80B5CAB246D}"/>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3495501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6860F2-F280-6E13-D5B5-6C4D19AD16E7}"/>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92E15F2-3F6B-B5A7-95B7-A17D795ADCBD}"/>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4" name="Segnaposto piè di pagina 3">
            <a:extLst>
              <a:ext uri="{FF2B5EF4-FFF2-40B4-BE49-F238E27FC236}">
                <a16:creationId xmlns:a16="http://schemas.microsoft.com/office/drawing/2014/main" id="{C3AC067E-EF87-6630-2358-1A928BD59945}"/>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A60F1822-ED2C-1389-DBA2-4F862DF4C526}"/>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828052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8C3549-6A21-318D-2F78-E2DDB96253E5}"/>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3" name="Segnaposto piè di pagina 2">
            <a:extLst>
              <a:ext uri="{FF2B5EF4-FFF2-40B4-BE49-F238E27FC236}">
                <a16:creationId xmlns:a16="http://schemas.microsoft.com/office/drawing/2014/main" id="{F85F0CFD-D1A9-BB51-CC9C-4E53726BBE28}"/>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88E95560-8CCF-0EF1-C175-6A620068C88B}"/>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65679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DB2C05-31BD-FE03-E07E-596B00FD9D7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3E41AF0-2E3F-C69A-83D9-9B9197A3AA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17FC6F0-05A0-395D-56A1-B99246F1F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D775050-3CA2-F1F1-BF20-A0574AEA7364}"/>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6" name="Segnaposto piè di pagina 5">
            <a:extLst>
              <a:ext uri="{FF2B5EF4-FFF2-40B4-BE49-F238E27FC236}">
                <a16:creationId xmlns:a16="http://schemas.microsoft.com/office/drawing/2014/main" id="{15747E00-8799-4108-0FB3-4A560691CD58}"/>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7096A12B-3F4B-B891-6454-50C435D4E934}"/>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4101864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BC2FDA-1C4A-B3AF-2B64-AB75B864A84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4FBBEE72-C3EA-74CB-26BA-0CC1687DE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74250343-1876-3C86-93AF-1E3B8456A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6377DAC-EA5D-34DD-1914-298E61E6764F}"/>
              </a:ext>
            </a:extLst>
          </p:cNvPr>
          <p:cNvSpPr>
            <a:spLocks noGrp="1"/>
          </p:cNvSpPr>
          <p:nvPr>
            <p:ph type="dt" sz="half" idx="10"/>
          </p:nvPr>
        </p:nvSpPr>
        <p:spPr/>
        <p:txBody>
          <a:bodyPr/>
          <a:lstStyle/>
          <a:p>
            <a:fld id="{1DAAB523-865B-4F58-BC2C-53887DA67950}" type="datetimeFigureOut">
              <a:rPr lang="en-GB" smtClean="0"/>
              <a:t>22/02/2023</a:t>
            </a:fld>
            <a:endParaRPr lang="en-GB"/>
          </a:p>
        </p:txBody>
      </p:sp>
      <p:sp>
        <p:nvSpPr>
          <p:cNvPr id="6" name="Segnaposto piè di pagina 5">
            <a:extLst>
              <a:ext uri="{FF2B5EF4-FFF2-40B4-BE49-F238E27FC236}">
                <a16:creationId xmlns:a16="http://schemas.microsoft.com/office/drawing/2014/main" id="{591C3003-8CEA-AB1A-1C30-90C6B55E6877}"/>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BB2FD276-57B2-A0C7-2AB4-1537DAEFE53E}"/>
              </a:ext>
            </a:extLst>
          </p:cNvPr>
          <p:cNvSpPr>
            <a:spLocks noGrp="1"/>
          </p:cNvSpPr>
          <p:nvPr>
            <p:ph type="sldNum" sz="quarter" idx="12"/>
          </p:nvPr>
        </p:nvSpPr>
        <p:spPr/>
        <p:txBody>
          <a:bodyPr/>
          <a:lstStyle/>
          <a:p>
            <a:fld id="{5BA469D2-47F3-4920-8D4B-CB50332A5CF4}" type="slidenum">
              <a:rPr lang="en-GB" smtClean="0"/>
              <a:t>‹N›</a:t>
            </a:fld>
            <a:endParaRPr lang="en-GB"/>
          </a:p>
        </p:txBody>
      </p:sp>
    </p:spTree>
    <p:extLst>
      <p:ext uri="{BB962C8B-B14F-4D97-AF65-F5344CB8AC3E}">
        <p14:creationId xmlns:p14="http://schemas.microsoft.com/office/powerpoint/2010/main" val="3858384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D637A05-C4D8-F5B9-2325-0D1A685664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292EB1F5-014A-447E-AA68-DC1BBD2E1C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452C0A7-1B9E-4C58-BC29-EF6855045F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AAB523-865B-4F58-BC2C-53887DA67950}" type="datetimeFigureOut">
              <a:rPr lang="en-GB" smtClean="0"/>
              <a:t>22/02/2023</a:t>
            </a:fld>
            <a:endParaRPr lang="en-GB"/>
          </a:p>
        </p:txBody>
      </p:sp>
      <p:sp>
        <p:nvSpPr>
          <p:cNvPr id="5" name="Segnaposto piè di pagina 4">
            <a:extLst>
              <a:ext uri="{FF2B5EF4-FFF2-40B4-BE49-F238E27FC236}">
                <a16:creationId xmlns:a16="http://schemas.microsoft.com/office/drawing/2014/main" id="{0E795ACE-8BE3-162A-A19D-A4E8551E33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B7BAA060-15D5-1CEC-AD07-EE246095A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469D2-47F3-4920-8D4B-CB50332A5CF4}" type="slidenum">
              <a:rPr lang="en-GB" smtClean="0"/>
              <a:t>‹N›</a:t>
            </a:fld>
            <a:endParaRPr lang="en-GB"/>
          </a:p>
        </p:txBody>
      </p:sp>
    </p:spTree>
    <p:extLst>
      <p:ext uri="{BB962C8B-B14F-4D97-AF65-F5344CB8AC3E}">
        <p14:creationId xmlns:p14="http://schemas.microsoft.com/office/powerpoint/2010/main" val="1281240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C2E29"/>
        </a:solidFill>
        <a:effectLst/>
      </p:bgPr>
    </p:bg>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82D5C5A7-F770-45B5-97DA-47E67DCC0C2F}"/>
              </a:ext>
            </a:extLst>
          </p:cNvPr>
          <p:cNvSpPr txBox="1"/>
          <p:nvPr/>
        </p:nvSpPr>
        <p:spPr>
          <a:xfrm>
            <a:off x="695325" y="728663"/>
            <a:ext cx="4641056" cy="1578958"/>
          </a:xfrm>
          <a:prstGeom prst="rect">
            <a:avLst/>
          </a:prstGeom>
          <a:noFill/>
        </p:spPr>
        <p:txBody>
          <a:bodyPr wrap="square" rtlCol="0">
            <a:spAutoFit/>
          </a:bodyPr>
          <a:lstStyle/>
          <a:p>
            <a:pPr>
              <a:lnSpc>
                <a:spcPts val="6000"/>
              </a:lnSpc>
            </a:pPr>
            <a:r>
              <a:rPr lang="it-IT" sz="4800" b="1" dirty="0">
                <a:solidFill>
                  <a:schemeClr val="bg1"/>
                </a:solidFill>
                <a:latin typeface="Arial" panose="020B0604020202020204" pitchFamily="34" charset="0"/>
                <a:cs typeface="Arial" panose="020B0604020202020204" pitchFamily="34" charset="0"/>
              </a:rPr>
              <a:t>RHS FOOTPEG HOLDER</a:t>
            </a:r>
          </a:p>
        </p:txBody>
      </p:sp>
      <p:sp>
        <p:nvSpPr>
          <p:cNvPr id="10" name="CasellaDiTesto 9">
            <a:extLst>
              <a:ext uri="{FF2B5EF4-FFF2-40B4-BE49-F238E27FC236}">
                <a16:creationId xmlns:a16="http://schemas.microsoft.com/office/drawing/2014/main" id="{4E258F5D-1747-4356-AC3A-7E32CCADDA51}"/>
              </a:ext>
            </a:extLst>
          </p:cNvPr>
          <p:cNvSpPr txBox="1"/>
          <p:nvPr/>
        </p:nvSpPr>
        <p:spPr>
          <a:xfrm>
            <a:off x="695325" y="2282090"/>
            <a:ext cx="4641056" cy="523220"/>
          </a:xfrm>
          <a:prstGeom prst="rect">
            <a:avLst/>
          </a:prstGeom>
          <a:noFill/>
        </p:spPr>
        <p:txBody>
          <a:bodyPr wrap="square" rtlCol="0" anchor="ctr">
            <a:spAutoFit/>
          </a:bodyPr>
          <a:lstStyle/>
          <a:p>
            <a:r>
              <a:rPr lang="it-IT" sz="2800" dirty="0">
                <a:solidFill>
                  <a:schemeClr val="bg1"/>
                </a:solidFill>
                <a:latin typeface="Georgia" panose="02040502050405020303" pitchFamily="18" charset="0"/>
                <a:cs typeface="Arial" panose="020B0604020202020204" pitchFamily="34" charset="0"/>
              </a:rPr>
              <a:t>for a </a:t>
            </a:r>
            <a:r>
              <a:rPr lang="it-IT" sz="2800" dirty="0" err="1">
                <a:solidFill>
                  <a:schemeClr val="bg1"/>
                </a:solidFill>
                <a:latin typeface="Georgia" panose="02040502050405020303" pitchFamily="18" charset="0"/>
                <a:cs typeface="Arial" panose="020B0604020202020204" pitchFamily="34" charset="0"/>
              </a:rPr>
              <a:t>supersport</a:t>
            </a:r>
            <a:r>
              <a:rPr lang="it-IT" sz="2800" dirty="0">
                <a:solidFill>
                  <a:schemeClr val="bg1"/>
                </a:solidFill>
                <a:latin typeface="Georgia" panose="02040502050405020303" pitchFamily="18" charset="0"/>
                <a:cs typeface="Arial" panose="020B0604020202020204" pitchFamily="34" charset="0"/>
              </a:rPr>
              <a:t> bike</a:t>
            </a:r>
          </a:p>
        </p:txBody>
      </p:sp>
      <p:grpSp>
        <p:nvGrpSpPr>
          <p:cNvPr id="2" name="Gruppo 1">
            <a:extLst>
              <a:ext uri="{FF2B5EF4-FFF2-40B4-BE49-F238E27FC236}">
                <a16:creationId xmlns:a16="http://schemas.microsoft.com/office/drawing/2014/main" id="{9A11BCAB-487E-4449-8F15-6981C400C0E3}"/>
              </a:ext>
            </a:extLst>
          </p:cNvPr>
          <p:cNvGrpSpPr/>
          <p:nvPr/>
        </p:nvGrpSpPr>
        <p:grpSpPr>
          <a:xfrm>
            <a:off x="695325" y="5694607"/>
            <a:ext cx="2503055" cy="1163393"/>
            <a:chOff x="1318259" y="5713343"/>
            <a:chExt cx="2503055" cy="1163393"/>
          </a:xfrm>
        </p:grpSpPr>
        <p:sp>
          <p:nvSpPr>
            <p:cNvPr id="11" name="CasellaDiTesto 10">
              <a:extLst>
                <a:ext uri="{FF2B5EF4-FFF2-40B4-BE49-F238E27FC236}">
                  <a16:creationId xmlns:a16="http://schemas.microsoft.com/office/drawing/2014/main" id="{0184779E-74BF-4D57-A141-7D8ACF2BF636}"/>
                </a:ext>
              </a:extLst>
            </p:cNvPr>
            <p:cNvSpPr txBox="1"/>
            <p:nvPr/>
          </p:nvSpPr>
          <p:spPr>
            <a:xfrm>
              <a:off x="1318259" y="5713343"/>
              <a:ext cx="2503055" cy="261610"/>
            </a:xfrm>
            <a:prstGeom prst="rect">
              <a:avLst/>
            </a:prstGeom>
            <a:noFill/>
          </p:spPr>
          <p:txBody>
            <a:bodyPr wrap="square" rtlCol="0">
              <a:spAutoFit/>
            </a:bodyPr>
            <a:lstStyle/>
            <a:p>
              <a:r>
                <a:rPr lang="it-IT" sz="1100" dirty="0">
                  <a:solidFill>
                    <a:schemeClr val="bg1"/>
                  </a:solidFill>
                  <a:latin typeface="Georgia" panose="02040502050405020303" pitchFamily="18" charset="0"/>
                </a:rPr>
                <a:t>Università di Bologna</a:t>
              </a:r>
            </a:p>
          </p:txBody>
        </p:sp>
        <p:cxnSp>
          <p:nvCxnSpPr>
            <p:cNvPr id="14" name="Connettore diritto 13">
              <a:extLst>
                <a:ext uri="{FF2B5EF4-FFF2-40B4-BE49-F238E27FC236}">
                  <a16:creationId xmlns:a16="http://schemas.microsoft.com/office/drawing/2014/main" id="{AF0D3370-A5E1-47D8-A49D-B9F021876217}"/>
                </a:ext>
              </a:extLst>
            </p:cNvPr>
            <p:cNvCxnSpPr>
              <a:cxnSpLocks/>
            </p:cNvCxnSpPr>
            <p:nvPr/>
          </p:nvCxnSpPr>
          <p:spPr>
            <a:xfrm>
              <a:off x="1318259" y="5796736"/>
              <a:ext cx="0" cy="108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AC70D46B-9F5C-4A8B-ABD2-E9A64F714AAE}"/>
                </a:ext>
              </a:extLst>
            </p:cNvPr>
            <p:cNvSpPr txBox="1"/>
            <p:nvPr/>
          </p:nvSpPr>
          <p:spPr>
            <a:xfrm>
              <a:off x="1318259" y="5965568"/>
              <a:ext cx="2503054" cy="481542"/>
            </a:xfrm>
            <a:prstGeom prst="rect">
              <a:avLst/>
            </a:prstGeom>
            <a:noFill/>
          </p:spPr>
          <p:txBody>
            <a:bodyPr wrap="square" rtlCol="0">
              <a:spAutoFit/>
            </a:bodyPr>
            <a:lstStyle/>
            <a:p>
              <a:pPr>
                <a:lnSpc>
                  <a:spcPts val="1500"/>
                </a:lnSpc>
              </a:pPr>
              <a:r>
                <a:rPr lang="it-IT" dirty="0">
                  <a:solidFill>
                    <a:schemeClr val="bg1"/>
                  </a:solidFill>
                  <a:latin typeface="Arial" panose="020B0604020202020204" pitchFamily="34" charset="0"/>
                  <a:cs typeface="Arial" panose="020B0604020202020204" pitchFamily="34" charset="0"/>
                </a:rPr>
                <a:t>Dipartimento di Ingegneria Industriale</a:t>
              </a:r>
            </a:p>
          </p:txBody>
        </p:sp>
        <p:sp>
          <p:nvSpPr>
            <p:cNvPr id="25" name="CasellaDiTesto 24">
              <a:extLst>
                <a:ext uri="{FF2B5EF4-FFF2-40B4-BE49-F238E27FC236}">
                  <a16:creationId xmlns:a16="http://schemas.microsoft.com/office/drawing/2014/main" id="{571CAF5C-3378-30E8-BD6E-8C48B076EF6C}"/>
                </a:ext>
              </a:extLst>
            </p:cNvPr>
            <p:cNvSpPr txBox="1"/>
            <p:nvPr/>
          </p:nvSpPr>
          <p:spPr>
            <a:xfrm>
              <a:off x="1318259" y="6447110"/>
              <a:ext cx="2503055" cy="261610"/>
            </a:xfrm>
            <a:prstGeom prst="rect">
              <a:avLst/>
            </a:prstGeom>
            <a:noFill/>
          </p:spPr>
          <p:txBody>
            <a:bodyPr wrap="square" rtlCol="0">
              <a:spAutoFit/>
            </a:bodyPr>
            <a:lstStyle/>
            <a:p>
              <a:r>
                <a:rPr lang="it-IT" sz="1100" dirty="0">
                  <a:solidFill>
                    <a:schemeClr val="bg1"/>
                  </a:solidFill>
                  <a:latin typeface="Georgia" panose="02040502050405020303" pitchFamily="18" charset="0"/>
                </a:rPr>
                <a:t>A.A. 2022/2023</a:t>
              </a:r>
            </a:p>
          </p:txBody>
        </p:sp>
      </p:grpSp>
      <p:sp>
        <p:nvSpPr>
          <p:cNvPr id="16" name="CasellaDiTesto 15">
            <a:extLst>
              <a:ext uri="{FF2B5EF4-FFF2-40B4-BE49-F238E27FC236}">
                <a16:creationId xmlns:a16="http://schemas.microsoft.com/office/drawing/2014/main" id="{EBEE3DF1-C172-B54E-2EE8-D4931971F271}"/>
              </a:ext>
            </a:extLst>
          </p:cNvPr>
          <p:cNvSpPr txBox="1"/>
          <p:nvPr/>
        </p:nvSpPr>
        <p:spPr>
          <a:xfrm>
            <a:off x="6855621" y="3419159"/>
            <a:ext cx="3714750" cy="646331"/>
          </a:xfrm>
          <a:prstGeom prst="rect">
            <a:avLst/>
          </a:prstGeom>
          <a:noFill/>
        </p:spPr>
        <p:txBody>
          <a:bodyPr wrap="square" rtlCol="0" anchor="ctr">
            <a:spAutoFit/>
          </a:bodyPr>
          <a:lstStyle/>
          <a:p>
            <a:pPr algn="just"/>
            <a:r>
              <a:rPr lang="it-IT" dirty="0">
                <a:solidFill>
                  <a:schemeClr val="bg1"/>
                </a:solidFill>
                <a:latin typeface="Georgia" panose="02040502050405020303" pitchFamily="18" charset="0"/>
                <a:cs typeface="Arial" panose="020B0604020202020204" pitchFamily="34" charset="0"/>
              </a:rPr>
              <a:t>A Chassis and Body Design and </a:t>
            </a:r>
            <a:r>
              <a:rPr lang="it-IT" dirty="0" err="1">
                <a:solidFill>
                  <a:schemeClr val="bg1"/>
                </a:solidFill>
                <a:latin typeface="Georgia" panose="02040502050405020303" pitchFamily="18" charset="0"/>
                <a:cs typeface="Arial" panose="020B0604020202020204" pitchFamily="34" charset="0"/>
              </a:rPr>
              <a:t>Manifacturing</a:t>
            </a:r>
            <a:r>
              <a:rPr lang="it-IT" dirty="0">
                <a:solidFill>
                  <a:schemeClr val="bg1"/>
                </a:solidFill>
                <a:latin typeface="Georgia" panose="02040502050405020303" pitchFamily="18" charset="0"/>
                <a:cs typeface="Arial" panose="020B0604020202020204" pitchFamily="34" charset="0"/>
              </a:rPr>
              <a:t> M project by</a:t>
            </a:r>
          </a:p>
        </p:txBody>
      </p:sp>
      <p:sp>
        <p:nvSpPr>
          <p:cNvPr id="18" name="CasellaDiTesto 17">
            <a:extLst>
              <a:ext uri="{FF2B5EF4-FFF2-40B4-BE49-F238E27FC236}">
                <a16:creationId xmlns:a16="http://schemas.microsoft.com/office/drawing/2014/main" id="{7E4BCA2B-AB30-C77D-F88C-D748340E6F18}"/>
              </a:ext>
            </a:extLst>
          </p:cNvPr>
          <p:cNvSpPr txBox="1"/>
          <p:nvPr/>
        </p:nvSpPr>
        <p:spPr>
          <a:xfrm>
            <a:off x="6855621" y="4065490"/>
            <a:ext cx="3714749" cy="369332"/>
          </a:xfrm>
          <a:prstGeom prst="rect">
            <a:avLst/>
          </a:prstGeom>
          <a:noFill/>
        </p:spPr>
        <p:txBody>
          <a:bodyPr wrap="square" rtlCol="0" anchor="ctr">
            <a:spAutoFit/>
          </a:bodyPr>
          <a:lstStyle/>
          <a:p>
            <a:r>
              <a:rPr lang="it-IT" dirty="0">
                <a:solidFill>
                  <a:schemeClr val="bg1"/>
                </a:solidFill>
                <a:latin typeface="Arial" panose="020B0604020202020204" pitchFamily="34" charset="0"/>
                <a:cs typeface="Arial" panose="020B0604020202020204" pitchFamily="34" charset="0"/>
              </a:rPr>
              <a:t>Luca Zappalorti</a:t>
            </a:r>
          </a:p>
        </p:txBody>
      </p:sp>
      <p:sp>
        <p:nvSpPr>
          <p:cNvPr id="19" name="CasellaDiTesto 18">
            <a:extLst>
              <a:ext uri="{FF2B5EF4-FFF2-40B4-BE49-F238E27FC236}">
                <a16:creationId xmlns:a16="http://schemas.microsoft.com/office/drawing/2014/main" id="{F64FFAC6-8A3C-C4CF-5FF6-9C437CFB5C67}"/>
              </a:ext>
            </a:extLst>
          </p:cNvPr>
          <p:cNvSpPr txBox="1"/>
          <p:nvPr/>
        </p:nvSpPr>
        <p:spPr>
          <a:xfrm>
            <a:off x="695325" y="3429000"/>
            <a:ext cx="3714749" cy="646331"/>
          </a:xfrm>
          <a:prstGeom prst="rect">
            <a:avLst/>
          </a:prstGeom>
          <a:noFill/>
        </p:spPr>
        <p:txBody>
          <a:bodyPr wrap="square" rtlCol="0" anchor="ctr">
            <a:spAutoFit/>
          </a:bodyPr>
          <a:lstStyle/>
          <a:p>
            <a:r>
              <a:rPr lang="en-US" dirty="0">
                <a:solidFill>
                  <a:schemeClr val="bg1"/>
                </a:solidFill>
                <a:latin typeface="Georgia" panose="02040502050405020303" pitchFamily="18" charset="0"/>
                <a:cs typeface="Arial" panose="020B0604020202020204" pitchFamily="34" charset="0"/>
              </a:rPr>
              <a:t>Prof.</a:t>
            </a:r>
            <a:endParaRPr lang="en-US" sz="1600" dirty="0">
              <a:solidFill>
                <a:schemeClr val="bg1"/>
              </a:solidFill>
              <a:latin typeface="Georgia" panose="02040502050405020303" pitchFamily="18" charset="0"/>
              <a:cs typeface="Arial" panose="020B0604020202020204" pitchFamily="34" charset="0"/>
            </a:endParaRPr>
          </a:p>
          <a:p>
            <a:r>
              <a:rPr lang="it-IT" dirty="0">
                <a:solidFill>
                  <a:schemeClr val="bg1"/>
                </a:solidFill>
                <a:latin typeface="Arial" panose="020B0604020202020204" pitchFamily="34" charset="0"/>
                <a:cs typeface="Arial" panose="020B0604020202020204" pitchFamily="34" charset="0"/>
              </a:rPr>
              <a:t>Massimiliano De Agostinis</a:t>
            </a:r>
          </a:p>
        </p:txBody>
      </p:sp>
    </p:spTree>
    <p:extLst>
      <p:ext uri="{BB962C8B-B14F-4D97-AF65-F5344CB8AC3E}">
        <p14:creationId xmlns:p14="http://schemas.microsoft.com/office/powerpoint/2010/main" val="75858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13" name="Rettangolo 12">
            <a:extLst>
              <a:ext uri="{FF2B5EF4-FFF2-40B4-BE49-F238E27FC236}">
                <a16:creationId xmlns:a16="http://schemas.microsoft.com/office/drawing/2014/main" id="{3EB9D994-EB98-ACD5-0703-C343FFB2577F}"/>
              </a:ext>
            </a:extLst>
          </p:cNvPr>
          <p:cNvSpPr/>
          <p:nvPr/>
        </p:nvSpPr>
        <p:spPr>
          <a:xfrm>
            <a:off x="166289" y="1140979"/>
            <a:ext cx="11870136" cy="5409159"/>
          </a:xfrm>
          <a:prstGeom prst="rect">
            <a:avLst/>
          </a:prstGeom>
          <a:solidFill>
            <a:schemeClr val="bg1"/>
          </a:solidFill>
          <a:ln>
            <a:no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pic>
        <p:nvPicPr>
          <p:cNvPr id="34" name="Immagine 33">
            <a:extLst>
              <a:ext uri="{FF2B5EF4-FFF2-40B4-BE49-F238E27FC236}">
                <a16:creationId xmlns:a16="http://schemas.microsoft.com/office/drawing/2014/main" id="{49D2DA1F-E5DD-7B35-D2DD-C8DB3A260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738" y="1916067"/>
            <a:ext cx="226695" cy="226695"/>
          </a:xfrm>
          <a:prstGeom prst="rect">
            <a:avLst/>
          </a:prstGeom>
        </p:spPr>
      </p:pic>
      <p:grpSp>
        <p:nvGrpSpPr>
          <p:cNvPr id="10" name="Gruppo 9">
            <a:extLst>
              <a:ext uri="{FF2B5EF4-FFF2-40B4-BE49-F238E27FC236}">
                <a16:creationId xmlns:a16="http://schemas.microsoft.com/office/drawing/2014/main" id="{EDB337DC-92CB-0AD9-8F68-28D0667305D1}"/>
              </a:ext>
            </a:extLst>
          </p:cNvPr>
          <p:cNvGrpSpPr/>
          <p:nvPr/>
        </p:nvGrpSpPr>
        <p:grpSpPr>
          <a:xfrm>
            <a:off x="7565946" y="1830422"/>
            <a:ext cx="3523565" cy="2282471"/>
            <a:chOff x="6958101" y="2092942"/>
            <a:chExt cx="3955064" cy="2282471"/>
          </a:xfrm>
        </p:grpSpPr>
        <p:sp>
          <p:nvSpPr>
            <p:cNvPr id="65" name="CasellaDiTesto 64">
              <a:extLst>
                <a:ext uri="{FF2B5EF4-FFF2-40B4-BE49-F238E27FC236}">
                  <a16:creationId xmlns:a16="http://schemas.microsoft.com/office/drawing/2014/main" id="{AD5CFD09-60C9-7B45-1898-060E3FFB68F6}"/>
                </a:ext>
              </a:extLst>
            </p:cNvPr>
            <p:cNvSpPr txBox="1"/>
            <p:nvPr/>
          </p:nvSpPr>
          <p:spPr>
            <a:xfrm>
              <a:off x="6958101" y="2482587"/>
              <a:ext cx="3955064" cy="1892826"/>
            </a:xfrm>
            <a:prstGeom prst="rect">
              <a:avLst/>
            </a:prstGeom>
            <a:noFill/>
          </p:spPr>
          <p:txBody>
            <a:bodyPr wrap="square" rtlCol="0">
              <a:spAutoFit/>
            </a:bodyPr>
            <a:lstStyle/>
            <a:p>
              <a:pPr algn="just">
                <a:spcAft>
                  <a:spcPts val="600"/>
                </a:spcAft>
              </a:pPr>
              <a:r>
                <a:rPr lang="en-GB" sz="1600" dirty="0">
                  <a:solidFill>
                    <a:srgbClr val="303030"/>
                  </a:solidFill>
                  <a:latin typeface="Arial" panose="020B0604020202020204" pitchFamily="34" charset="0"/>
                  <a:cs typeface="Arial" panose="020B0604020202020204" pitchFamily="34" charset="0"/>
                </a:rPr>
                <a:t>Let's calculate the reactions taking also the external loads due to the constraints of the break leverage.</a:t>
              </a:r>
              <a:endParaRPr lang="en-US" sz="1600" dirty="0">
                <a:solidFill>
                  <a:srgbClr val="303030"/>
                </a:solidFill>
                <a:latin typeface="Arial" panose="020B0604020202020204" pitchFamily="34" charset="0"/>
                <a:cs typeface="Arial" panose="020B0604020202020204" pitchFamily="34" charset="0"/>
              </a:endParaRPr>
            </a:p>
            <a:p>
              <a:pPr algn="just"/>
              <a:r>
                <a:rPr lang="en-US" sz="1600" dirty="0" err="1">
                  <a:solidFill>
                    <a:srgbClr val="BC2E29"/>
                  </a:solidFill>
                  <a:latin typeface="Arial Rounded MT Bold" panose="020F0704030504030204" pitchFamily="34" charset="0"/>
                  <a:cs typeface="Arial" panose="020B0604020202020204" pitchFamily="34" charset="0"/>
                </a:rPr>
                <a:t>y</a:t>
              </a:r>
              <a:r>
                <a:rPr lang="en-US" sz="1600" baseline="-25000" dirty="0" err="1">
                  <a:solidFill>
                    <a:srgbClr val="BC2E29"/>
                  </a:solidFill>
                  <a:latin typeface="Arial Rounded MT Bold" panose="020F0704030504030204" pitchFamily="34" charset="0"/>
                  <a:cs typeface="Arial" panose="020B0604020202020204" pitchFamily="34" charset="0"/>
                </a:rPr>
                <a:t>A</a:t>
              </a:r>
              <a:r>
                <a:rPr lang="en-US" sz="1600" dirty="0">
                  <a:solidFill>
                    <a:srgbClr val="BC2E29"/>
                  </a:solidFill>
                  <a:latin typeface="Arial Rounded MT Bold" panose="020F0704030504030204" pitchFamily="34" charset="0"/>
                  <a:cs typeface="Arial" panose="020B0604020202020204" pitchFamily="34" charset="0"/>
                </a:rPr>
                <a:t> = 844 N</a:t>
              </a:r>
            </a:p>
            <a:p>
              <a:pPr algn="just"/>
              <a:r>
                <a:rPr lang="en-US" sz="1600" dirty="0" err="1">
                  <a:solidFill>
                    <a:srgbClr val="BC2E29"/>
                  </a:solidFill>
                  <a:latin typeface="Arial Rounded MT Bold" panose="020F0704030504030204" pitchFamily="34" charset="0"/>
                  <a:cs typeface="Arial" panose="020B0604020202020204" pitchFamily="34" charset="0"/>
                </a:rPr>
                <a:t>x</a:t>
              </a:r>
              <a:r>
                <a:rPr lang="en-US" sz="1600" baseline="-25000" dirty="0" err="1">
                  <a:solidFill>
                    <a:srgbClr val="BC2E29"/>
                  </a:solidFill>
                  <a:latin typeface="Arial Rounded MT Bold" panose="020F0704030504030204" pitchFamily="34" charset="0"/>
                  <a:cs typeface="Arial" panose="020B0604020202020204" pitchFamily="34" charset="0"/>
                </a:rPr>
                <a:t>A</a:t>
              </a:r>
              <a:r>
                <a:rPr lang="en-US" sz="1600" dirty="0">
                  <a:solidFill>
                    <a:srgbClr val="BC2E29"/>
                  </a:solidFill>
                  <a:latin typeface="Arial Rounded MT Bold" panose="020F0704030504030204" pitchFamily="34" charset="0"/>
                  <a:cs typeface="Arial" panose="020B0604020202020204" pitchFamily="34" charset="0"/>
                </a:rPr>
                <a:t> = 2.707 N</a:t>
              </a:r>
            </a:p>
            <a:p>
              <a:pPr algn="just"/>
              <a:r>
                <a:rPr lang="en-US" sz="1600" dirty="0" err="1">
                  <a:solidFill>
                    <a:srgbClr val="BC2E29"/>
                  </a:solidFill>
                  <a:latin typeface="Arial Rounded MT Bold" panose="020F0704030504030204" pitchFamily="34" charset="0"/>
                  <a:cs typeface="Arial" panose="020B0604020202020204" pitchFamily="34" charset="0"/>
                </a:rPr>
                <a:t>y</a:t>
              </a:r>
              <a:r>
                <a:rPr lang="en-US" sz="1600" baseline="-25000" dirty="0" err="1">
                  <a:solidFill>
                    <a:srgbClr val="BC2E29"/>
                  </a:solidFill>
                  <a:latin typeface="Arial Rounded MT Bold" panose="020F0704030504030204" pitchFamily="34" charset="0"/>
                  <a:cs typeface="Arial" panose="020B0604020202020204" pitchFamily="34" charset="0"/>
                </a:rPr>
                <a:t>B</a:t>
              </a:r>
              <a:r>
                <a:rPr lang="en-US" sz="1600" dirty="0">
                  <a:solidFill>
                    <a:srgbClr val="BC2E29"/>
                  </a:solidFill>
                  <a:latin typeface="Arial Rounded MT Bold" panose="020F0704030504030204" pitchFamily="34" charset="0"/>
                  <a:cs typeface="Arial" panose="020B0604020202020204" pitchFamily="34" charset="0"/>
                </a:rPr>
                <a:t> = 156 N</a:t>
              </a:r>
            </a:p>
            <a:p>
              <a:pPr algn="just"/>
              <a:r>
                <a:rPr lang="en-US" sz="1600" dirty="0" err="1">
                  <a:solidFill>
                    <a:srgbClr val="BC2E29"/>
                  </a:solidFill>
                  <a:latin typeface="Arial Rounded MT Bold" panose="020F0704030504030204" pitchFamily="34" charset="0"/>
                  <a:cs typeface="Arial" panose="020B0604020202020204" pitchFamily="34" charset="0"/>
                </a:rPr>
                <a:t>x</a:t>
              </a:r>
              <a:r>
                <a:rPr lang="en-US" sz="1600" baseline="-25000" dirty="0" err="1">
                  <a:solidFill>
                    <a:srgbClr val="BC2E29"/>
                  </a:solidFill>
                  <a:latin typeface="Arial Rounded MT Bold" panose="020F0704030504030204" pitchFamily="34" charset="0"/>
                  <a:cs typeface="Arial" panose="020B0604020202020204" pitchFamily="34" charset="0"/>
                </a:rPr>
                <a:t>B</a:t>
              </a:r>
              <a:r>
                <a:rPr lang="en-US" sz="1600" dirty="0">
                  <a:solidFill>
                    <a:srgbClr val="BC2E29"/>
                  </a:solidFill>
                  <a:latin typeface="Arial Rounded MT Bold" panose="020F0704030504030204" pitchFamily="34" charset="0"/>
                  <a:cs typeface="Arial" panose="020B0604020202020204" pitchFamily="34" charset="0"/>
                </a:rPr>
                <a:t> = -2.707 N</a:t>
              </a:r>
            </a:p>
          </p:txBody>
        </p:sp>
        <p:sp>
          <p:nvSpPr>
            <p:cNvPr id="66" name="CasellaDiTesto 65">
              <a:extLst>
                <a:ext uri="{FF2B5EF4-FFF2-40B4-BE49-F238E27FC236}">
                  <a16:creationId xmlns:a16="http://schemas.microsoft.com/office/drawing/2014/main" id="{23D612F4-A83C-A627-3B6D-5750289D5967}"/>
                </a:ext>
              </a:extLst>
            </p:cNvPr>
            <p:cNvSpPr txBox="1"/>
            <p:nvPr/>
          </p:nvSpPr>
          <p:spPr>
            <a:xfrm>
              <a:off x="6958101" y="2092942"/>
              <a:ext cx="3245028" cy="369332"/>
            </a:xfrm>
            <a:prstGeom prst="rect">
              <a:avLst/>
            </a:prstGeom>
            <a:noFill/>
          </p:spPr>
          <p:txBody>
            <a:bodyPr wrap="square" lIns="91440" tIns="45720" rIns="91440" bIns="45720" rtlCol="0" anchor="t">
              <a:spAutoFit/>
            </a:bodyPr>
            <a:lstStyle/>
            <a:p>
              <a:r>
                <a:rPr lang="en-US" dirty="0">
                  <a:solidFill>
                    <a:srgbClr val="BC2E29"/>
                  </a:solidFill>
                  <a:latin typeface="Arial Rounded MT Bold"/>
                  <a:cs typeface="Arial"/>
                </a:rPr>
                <a:t>Constraint reactions</a:t>
              </a:r>
            </a:p>
          </p:txBody>
        </p:sp>
      </p:grpSp>
      <p:grpSp>
        <p:nvGrpSpPr>
          <p:cNvPr id="67" name="Gruppo 66">
            <a:extLst>
              <a:ext uri="{FF2B5EF4-FFF2-40B4-BE49-F238E27FC236}">
                <a16:creationId xmlns:a16="http://schemas.microsoft.com/office/drawing/2014/main" id="{6E3BAF98-9A01-5762-37A5-F69D404D7AE4}"/>
              </a:ext>
            </a:extLst>
          </p:cNvPr>
          <p:cNvGrpSpPr/>
          <p:nvPr/>
        </p:nvGrpSpPr>
        <p:grpSpPr>
          <a:xfrm>
            <a:off x="1024369" y="5560148"/>
            <a:ext cx="10143262" cy="989930"/>
            <a:chOff x="1054611" y="5560148"/>
            <a:chExt cx="9232195" cy="989930"/>
          </a:xfrm>
        </p:grpSpPr>
        <p:cxnSp>
          <p:nvCxnSpPr>
            <p:cNvPr id="68" name="Connettore diritto 67">
              <a:extLst>
                <a:ext uri="{FF2B5EF4-FFF2-40B4-BE49-F238E27FC236}">
                  <a16:creationId xmlns:a16="http://schemas.microsoft.com/office/drawing/2014/main" id="{01DFF953-BD44-53E2-255B-513C9DE013CF}"/>
                </a:ext>
              </a:extLst>
            </p:cNvPr>
            <p:cNvCxnSpPr>
              <a:cxnSpLocks/>
            </p:cNvCxnSpPr>
            <p:nvPr/>
          </p:nvCxnSpPr>
          <p:spPr>
            <a:xfrm>
              <a:off x="1054611" y="5616659"/>
              <a:ext cx="0" cy="933419"/>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sp>
          <p:nvSpPr>
            <p:cNvPr id="69" name="CasellaDiTesto 68">
              <a:extLst>
                <a:ext uri="{FF2B5EF4-FFF2-40B4-BE49-F238E27FC236}">
                  <a16:creationId xmlns:a16="http://schemas.microsoft.com/office/drawing/2014/main" id="{116D213A-93E5-933B-4ADF-22AF8D3F2A51}"/>
                </a:ext>
              </a:extLst>
            </p:cNvPr>
            <p:cNvSpPr txBox="1"/>
            <p:nvPr/>
          </p:nvSpPr>
          <p:spPr>
            <a:xfrm>
              <a:off x="2259055" y="5560148"/>
              <a:ext cx="8027751" cy="830997"/>
            </a:xfrm>
            <a:prstGeom prst="rect">
              <a:avLst/>
            </a:prstGeom>
            <a:noFill/>
          </p:spPr>
          <p:txBody>
            <a:bodyPr wrap="square" rtlCol="0">
              <a:spAutoFit/>
            </a:bodyPr>
            <a:lstStyle/>
            <a:p>
              <a:pPr algn="just" defTabSz="1790700">
                <a:buClr>
                  <a:srgbClr val="BC2E29"/>
                </a:buClr>
              </a:pPr>
              <a:r>
                <a:rPr lang="en-GB" sz="1600" dirty="0">
                  <a:solidFill>
                    <a:srgbClr val="303030"/>
                  </a:solidFill>
                  <a:latin typeface="Arial" panose="020B0604020202020204" pitchFamily="34" charset="0"/>
                  <a:cs typeface="Arial" panose="020B0604020202020204" pitchFamily="34" charset="0"/>
                </a:rPr>
                <a:t>Nodes A and B are the anchoring points of the structure by means of threaded joints, node C is the projection of the </a:t>
              </a:r>
              <a:r>
                <a:rPr lang="en-GB" sz="1600" dirty="0" err="1">
                  <a:solidFill>
                    <a:srgbClr val="303030"/>
                  </a:solidFill>
                  <a:latin typeface="Arial" panose="020B0604020202020204" pitchFamily="34" charset="0"/>
                  <a:cs typeface="Arial" panose="020B0604020202020204" pitchFamily="34" charset="0"/>
                </a:rPr>
                <a:t>footpeg</a:t>
              </a:r>
              <a:r>
                <a:rPr lang="en-GB" sz="1600" dirty="0">
                  <a:solidFill>
                    <a:srgbClr val="303030"/>
                  </a:solidFill>
                  <a:latin typeface="Arial" panose="020B0604020202020204" pitchFamily="34" charset="0"/>
                  <a:cs typeface="Arial" panose="020B0604020202020204" pitchFamily="34" charset="0"/>
                </a:rPr>
                <a:t> axis (coaxial to the one of the brake lever hinge) and node D is the anchor point of the brake pump to the plate: the structure is </a:t>
              </a:r>
              <a:r>
                <a:rPr lang="en-GB" sz="1600" dirty="0" err="1">
                  <a:solidFill>
                    <a:srgbClr val="303030"/>
                  </a:solidFill>
                  <a:latin typeface="Arial" panose="020B0604020202020204" pitchFamily="34" charset="0"/>
                  <a:cs typeface="Arial" panose="020B0604020202020204" pitchFamily="34" charset="0"/>
                </a:rPr>
                <a:t>iperstatic</a:t>
              </a:r>
              <a:r>
                <a:rPr lang="en-GB" sz="1600" dirty="0">
                  <a:solidFill>
                    <a:srgbClr val="303030"/>
                  </a:solidFill>
                  <a:latin typeface="Arial" panose="020B0604020202020204" pitchFamily="34" charset="0"/>
                  <a:cs typeface="Arial" panose="020B0604020202020204" pitchFamily="34" charset="0"/>
                </a:rPr>
                <a:t>.</a:t>
              </a:r>
              <a:endParaRPr lang="it-IT" sz="1600" i="1" dirty="0">
                <a:solidFill>
                  <a:srgbClr val="303030"/>
                </a:solidFill>
                <a:latin typeface="Arial" panose="020B0604020202020204" pitchFamily="34" charset="0"/>
                <a:cs typeface="Arial" panose="020B0604020202020204" pitchFamily="34" charset="0"/>
              </a:endParaRPr>
            </a:p>
          </p:txBody>
        </p:sp>
        <p:sp>
          <p:nvSpPr>
            <p:cNvPr id="70" name="CasellaDiTesto 69">
              <a:extLst>
                <a:ext uri="{FF2B5EF4-FFF2-40B4-BE49-F238E27FC236}">
                  <a16:creationId xmlns:a16="http://schemas.microsoft.com/office/drawing/2014/main" id="{2F39BB22-CEAA-B2F4-F7F6-AA7245FF0D75}"/>
                </a:ext>
              </a:extLst>
            </p:cNvPr>
            <p:cNvSpPr txBox="1"/>
            <p:nvPr/>
          </p:nvSpPr>
          <p:spPr>
            <a:xfrm>
              <a:off x="1054611" y="5560148"/>
              <a:ext cx="1204443" cy="646331"/>
            </a:xfrm>
            <a:prstGeom prst="rect">
              <a:avLst/>
            </a:prstGeom>
            <a:noFill/>
          </p:spPr>
          <p:txBody>
            <a:bodyPr wrap="square" rtlCol="0">
              <a:spAutoFit/>
            </a:bodyPr>
            <a:lstStyle/>
            <a:p>
              <a:r>
                <a:rPr lang="it-IT" b="1" dirty="0" err="1">
                  <a:solidFill>
                    <a:srgbClr val="BC2E29"/>
                  </a:solidFill>
                  <a:latin typeface="Roboto" panose="02000000000000000000" pitchFamily="2" charset="0"/>
                  <a:ea typeface="Roboto" panose="02000000000000000000" pitchFamily="2" charset="0"/>
                  <a:cs typeface="Arial" panose="020B0604020202020204" pitchFamily="34" charset="0"/>
                </a:rPr>
                <a:t>Footpeg</a:t>
              </a:r>
              <a:r>
                <a:rPr lang="it-IT" b="1" dirty="0">
                  <a:solidFill>
                    <a:srgbClr val="BC2E29"/>
                  </a:solidFill>
                  <a:latin typeface="Roboto" panose="02000000000000000000" pitchFamily="2" charset="0"/>
                  <a:ea typeface="Roboto" panose="02000000000000000000" pitchFamily="2" charset="0"/>
                  <a:cs typeface="Arial" panose="020B0604020202020204" pitchFamily="34" charset="0"/>
                </a:rPr>
                <a:t> Holder</a:t>
              </a:r>
            </a:p>
          </p:txBody>
        </p:sp>
      </p:grpSp>
      <p:grpSp>
        <p:nvGrpSpPr>
          <p:cNvPr id="71" name="Gruppo 70">
            <a:extLst>
              <a:ext uri="{FF2B5EF4-FFF2-40B4-BE49-F238E27FC236}">
                <a16:creationId xmlns:a16="http://schemas.microsoft.com/office/drawing/2014/main" id="{2BD764B9-680F-EEBE-752F-BEF5C601E5AA}"/>
              </a:ext>
            </a:extLst>
          </p:cNvPr>
          <p:cNvGrpSpPr/>
          <p:nvPr/>
        </p:nvGrpSpPr>
        <p:grpSpPr>
          <a:xfrm>
            <a:off x="912401" y="1582108"/>
            <a:ext cx="5990716" cy="3141817"/>
            <a:chOff x="0" y="-56772"/>
            <a:chExt cx="2879090" cy="1510287"/>
          </a:xfrm>
        </p:grpSpPr>
        <p:pic>
          <p:nvPicPr>
            <p:cNvPr id="72" name="Elemento grafico 71">
              <a:extLst>
                <a:ext uri="{FF2B5EF4-FFF2-40B4-BE49-F238E27FC236}">
                  <a16:creationId xmlns:a16="http://schemas.microsoft.com/office/drawing/2014/main" id="{D6348DEB-9CBF-6D5B-886D-37291214AE42}"/>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4810" t="35752" r="55734" b="28841"/>
            <a:stretch/>
          </p:blipFill>
          <p:spPr>
            <a:xfrm>
              <a:off x="0" y="0"/>
              <a:ext cx="2879090" cy="1453515"/>
            </a:xfrm>
            <a:prstGeom prst="rect">
              <a:avLst/>
            </a:prstGeom>
          </p:spPr>
        </p:pic>
        <p:grpSp>
          <p:nvGrpSpPr>
            <p:cNvPr id="73" name="Gruppo 72">
              <a:extLst>
                <a:ext uri="{FF2B5EF4-FFF2-40B4-BE49-F238E27FC236}">
                  <a16:creationId xmlns:a16="http://schemas.microsoft.com/office/drawing/2014/main" id="{FA0923D4-4EDE-E303-4746-6137D8B8191A}"/>
                </a:ext>
              </a:extLst>
            </p:cNvPr>
            <p:cNvGrpSpPr/>
            <p:nvPr/>
          </p:nvGrpSpPr>
          <p:grpSpPr>
            <a:xfrm>
              <a:off x="259044" y="-56772"/>
              <a:ext cx="2388756" cy="1390389"/>
              <a:chOff x="201894" y="123886"/>
              <a:chExt cx="2388756" cy="1390389"/>
            </a:xfrm>
          </p:grpSpPr>
          <p:sp>
            <p:nvSpPr>
              <p:cNvPr id="74" name="Casella di testo 149">
                <a:extLst>
                  <a:ext uri="{FF2B5EF4-FFF2-40B4-BE49-F238E27FC236}">
                    <a16:creationId xmlns:a16="http://schemas.microsoft.com/office/drawing/2014/main" id="{C7E0B16E-C7E8-CC6C-4250-165FCE0E14AD}"/>
                  </a:ext>
                </a:extLst>
              </p:cNvPr>
              <p:cNvSpPr txBox="1"/>
              <p:nvPr/>
            </p:nvSpPr>
            <p:spPr>
              <a:xfrm>
                <a:off x="2266950" y="1070610"/>
                <a:ext cx="323700"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a:effectLst/>
                    <a:latin typeface="Arial Rounded MT" panose="02000506050000020004" pitchFamily="2" charset="0"/>
                    <a:ea typeface="Calibri" panose="020F0502020204030204" pitchFamily="34" charset="0"/>
                    <a:cs typeface="Arial" panose="020B0604020202020204" pitchFamily="34" charset="0"/>
                  </a:rPr>
                  <a:t>A</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sp>
            <p:nvSpPr>
              <p:cNvPr id="75" name="Casella di testo 150">
                <a:extLst>
                  <a:ext uri="{FF2B5EF4-FFF2-40B4-BE49-F238E27FC236}">
                    <a16:creationId xmlns:a16="http://schemas.microsoft.com/office/drawing/2014/main" id="{A5955571-648D-BFB2-3D04-96FFD86A24CF}"/>
                  </a:ext>
                </a:extLst>
              </p:cNvPr>
              <p:cNvSpPr txBox="1"/>
              <p:nvPr/>
            </p:nvSpPr>
            <p:spPr>
              <a:xfrm>
                <a:off x="201894" y="1185709"/>
                <a:ext cx="323700"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a:effectLst/>
                    <a:latin typeface="Arial Rounded MT" panose="02000506050000020004" pitchFamily="2" charset="0"/>
                    <a:ea typeface="Calibri" panose="020F0502020204030204" pitchFamily="34" charset="0"/>
                    <a:cs typeface="Arial" panose="020B0604020202020204" pitchFamily="34" charset="0"/>
                  </a:rPr>
                  <a:t>C</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sp>
            <p:nvSpPr>
              <p:cNvPr id="76" name="Casella di testo 151">
                <a:extLst>
                  <a:ext uri="{FF2B5EF4-FFF2-40B4-BE49-F238E27FC236}">
                    <a16:creationId xmlns:a16="http://schemas.microsoft.com/office/drawing/2014/main" id="{17D1F472-F78E-D660-0907-5F963B9DC775}"/>
                  </a:ext>
                </a:extLst>
              </p:cNvPr>
              <p:cNvSpPr txBox="1"/>
              <p:nvPr/>
            </p:nvSpPr>
            <p:spPr>
              <a:xfrm>
                <a:off x="1295189" y="670064"/>
                <a:ext cx="323700"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a:effectLst/>
                    <a:latin typeface="Arial Rounded MT" panose="02000506050000020004" pitchFamily="2" charset="0"/>
                    <a:ea typeface="Calibri" panose="020F0502020204030204" pitchFamily="34" charset="0"/>
                    <a:cs typeface="Arial" panose="020B0604020202020204" pitchFamily="34" charset="0"/>
                  </a:rPr>
                  <a:t>D</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sp>
            <p:nvSpPr>
              <p:cNvPr id="77" name="Casella di testo 152">
                <a:extLst>
                  <a:ext uri="{FF2B5EF4-FFF2-40B4-BE49-F238E27FC236}">
                    <a16:creationId xmlns:a16="http://schemas.microsoft.com/office/drawing/2014/main" id="{B83EE85C-89B0-B03A-5658-08B3CB0C00C0}"/>
                  </a:ext>
                </a:extLst>
              </p:cNvPr>
              <p:cNvSpPr txBox="1"/>
              <p:nvPr/>
            </p:nvSpPr>
            <p:spPr>
              <a:xfrm>
                <a:off x="2226556" y="123886"/>
                <a:ext cx="323700"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a:effectLst/>
                    <a:latin typeface="Arial Rounded MT" panose="02000506050000020004" pitchFamily="2" charset="0"/>
                    <a:ea typeface="Calibri" panose="020F0502020204030204" pitchFamily="34" charset="0"/>
                    <a:cs typeface="Arial" panose="020B0604020202020204" pitchFamily="34" charset="0"/>
                  </a:rPr>
                  <a:t>B</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grpSp>
        <p:nvGrpSpPr>
          <p:cNvPr id="130" name="Gruppo 129">
            <a:extLst>
              <a:ext uri="{FF2B5EF4-FFF2-40B4-BE49-F238E27FC236}">
                <a16:creationId xmlns:a16="http://schemas.microsoft.com/office/drawing/2014/main" id="{97758727-4CDD-CACC-82E7-6E2A9774A5F6}"/>
              </a:ext>
            </a:extLst>
          </p:cNvPr>
          <p:cNvGrpSpPr/>
          <p:nvPr/>
        </p:nvGrpSpPr>
        <p:grpSpPr>
          <a:xfrm>
            <a:off x="442364" y="1474958"/>
            <a:ext cx="6755681" cy="3420433"/>
            <a:chOff x="442364" y="1474958"/>
            <a:chExt cx="6755681" cy="3420433"/>
          </a:xfrm>
        </p:grpSpPr>
        <p:pic>
          <p:nvPicPr>
            <p:cNvPr id="78" name="Elemento grafico 77">
              <a:extLst>
                <a:ext uri="{FF2B5EF4-FFF2-40B4-BE49-F238E27FC236}">
                  <a16:creationId xmlns:a16="http://schemas.microsoft.com/office/drawing/2014/main" id="{34F90CBC-9348-CCD9-9011-C1FE92B1A818}"/>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56198" t="30580" r="8043" b="34013"/>
            <a:stretch/>
          </p:blipFill>
          <p:spPr>
            <a:xfrm>
              <a:off x="1361976" y="1847473"/>
              <a:ext cx="5435775" cy="3027677"/>
            </a:xfrm>
            <a:prstGeom prst="rect">
              <a:avLst/>
            </a:prstGeom>
          </p:spPr>
        </p:pic>
        <p:grpSp>
          <p:nvGrpSpPr>
            <p:cNvPr id="79" name="Gruppo 78">
              <a:extLst>
                <a:ext uri="{FF2B5EF4-FFF2-40B4-BE49-F238E27FC236}">
                  <a16:creationId xmlns:a16="http://schemas.microsoft.com/office/drawing/2014/main" id="{7BC99FE9-187D-F6F2-518D-FD09B04B9569}"/>
                </a:ext>
              </a:extLst>
            </p:cNvPr>
            <p:cNvGrpSpPr/>
            <p:nvPr/>
          </p:nvGrpSpPr>
          <p:grpSpPr>
            <a:xfrm>
              <a:off x="442364" y="1474958"/>
              <a:ext cx="6755681" cy="3420433"/>
              <a:chOff x="2" y="0"/>
              <a:chExt cx="3246726" cy="1644220"/>
            </a:xfrm>
          </p:grpSpPr>
          <p:grpSp>
            <p:nvGrpSpPr>
              <p:cNvPr id="80" name="Gruppo 79">
                <a:extLst>
                  <a:ext uri="{FF2B5EF4-FFF2-40B4-BE49-F238E27FC236}">
                    <a16:creationId xmlns:a16="http://schemas.microsoft.com/office/drawing/2014/main" id="{867BD8CC-F1A7-770B-F407-E249A0DF1EF8}"/>
                  </a:ext>
                </a:extLst>
              </p:cNvPr>
              <p:cNvGrpSpPr/>
              <p:nvPr/>
            </p:nvGrpSpPr>
            <p:grpSpPr>
              <a:xfrm>
                <a:off x="2" y="941070"/>
                <a:ext cx="412281" cy="326998"/>
                <a:chOff x="2" y="0"/>
                <a:chExt cx="412281" cy="326998"/>
              </a:xfrm>
            </p:grpSpPr>
            <p:grpSp>
              <p:nvGrpSpPr>
                <p:cNvPr id="126" name="Gruppo 125">
                  <a:extLst>
                    <a:ext uri="{FF2B5EF4-FFF2-40B4-BE49-F238E27FC236}">
                      <a16:creationId xmlns:a16="http://schemas.microsoft.com/office/drawing/2014/main" id="{BCEDADE4-AC58-125C-C669-2CA014A3FE95}"/>
                    </a:ext>
                  </a:extLst>
                </p:cNvPr>
                <p:cNvGrpSpPr/>
                <p:nvPr/>
              </p:nvGrpSpPr>
              <p:grpSpPr>
                <a:xfrm rot="5400000">
                  <a:off x="172621" y="38737"/>
                  <a:ext cx="67043" cy="412281"/>
                  <a:chOff x="0" y="0"/>
                  <a:chExt cx="67043" cy="412281"/>
                </a:xfrm>
              </p:grpSpPr>
              <p:cxnSp>
                <p:nvCxnSpPr>
                  <p:cNvPr id="128" name="Connettore diritto 127">
                    <a:extLst>
                      <a:ext uri="{FF2B5EF4-FFF2-40B4-BE49-F238E27FC236}">
                        <a16:creationId xmlns:a16="http://schemas.microsoft.com/office/drawing/2014/main" id="{A3A682D1-B7C4-AFF4-3AD8-6D2232A3C5A4}"/>
                      </a:ext>
                    </a:extLst>
                  </p:cNvPr>
                  <p:cNvCxnSpPr/>
                  <p:nvPr/>
                </p:nvCxnSpPr>
                <p:spPr>
                  <a:xfrm rot="16200000" flipH="1">
                    <a:off x="-136948" y="239745"/>
                    <a:ext cx="345070" cy="1"/>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29" name="Triangolo isoscele 128">
                    <a:extLst>
                      <a:ext uri="{FF2B5EF4-FFF2-40B4-BE49-F238E27FC236}">
                        <a16:creationId xmlns:a16="http://schemas.microsoft.com/office/drawing/2014/main" id="{0BA8C2F4-1CF4-902D-EE60-ECA31AA1E770}"/>
                      </a:ext>
                    </a:extLst>
                  </p:cNvPr>
                  <p:cNvSpPr/>
                  <p:nvPr/>
                </p:nvSpPr>
                <p:spPr>
                  <a:xfrm rot="10800000" flipV="1">
                    <a:off x="0" y="0"/>
                    <a:ext cx="67043"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27" name="Casella di testo 146">
                  <a:extLst>
                    <a:ext uri="{FF2B5EF4-FFF2-40B4-BE49-F238E27FC236}">
                      <a16:creationId xmlns:a16="http://schemas.microsoft.com/office/drawing/2014/main" id="{FE1BC935-03DC-218E-5511-164111FC579D}"/>
                    </a:ext>
                  </a:extLst>
                </p:cNvPr>
                <p:cNvSpPr txBox="1"/>
                <p:nvPr/>
              </p:nvSpPr>
              <p:spPr>
                <a:xfrm>
                  <a:off x="534" y="0"/>
                  <a:ext cx="249638" cy="326998"/>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xC</a:t>
                  </a:r>
                  <a:r>
                    <a:rPr lang="en-GB" sz="1600" b="1" dirty="0">
                      <a:solidFill>
                        <a:srgbClr val="C00000"/>
                      </a:solidFill>
                      <a:effectLst/>
                      <a:latin typeface="Arial Rounded MT" panose="02000506050000020004" pitchFamily="2" charset="0"/>
                      <a:ea typeface="Calibri" panose="020F0502020204030204" pitchFamily="34" charset="0"/>
                      <a:cs typeface="Arial" panose="020B0604020202020204" pitchFamily="34" charset="0"/>
                    </a:rPr>
                    <a:t>'</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1" name="Gruppo 80">
                <a:extLst>
                  <a:ext uri="{FF2B5EF4-FFF2-40B4-BE49-F238E27FC236}">
                    <a16:creationId xmlns:a16="http://schemas.microsoft.com/office/drawing/2014/main" id="{5C57EEEC-24DA-D508-E0F4-E5D2268D2165}"/>
                  </a:ext>
                </a:extLst>
              </p:cNvPr>
              <p:cNvGrpSpPr/>
              <p:nvPr/>
            </p:nvGrpSpPr>
            <p:grpSpPr>
              <a:xfrm>
                <a:off x="434340" y="1238250"/>
                <a:ext cx="435298" cy="405970"/>
                <a:chOff x="0" y="0"/>
                <a:chExt cx="435298" cy="405970"/>
              </a:xfrm>
            </p:grpSpPr>
            <p:grpSp>
              <p:nvGrpSpPr>
                <p:cNvPr id="122" name="Gruppo 121">
                  <a:extLst>
                    <a:ext uri="{FF2B5EF4-FFF2-40B4-BE49-F238E27FC236}">
                      <a16:creationId xmlns:a16="http://schemas.microsoft.com/office/drawing/2014/main" id="{433A12A3-B90B-0A4E-8E23-9C8300A6F073}"/>
                    </a:ext>
                  </a:extLst>
                </p:cNvPr>
                <p:cNvGrpSpPr/>
                <p:nvPr/>
              </p:nvGrpSpPr>
              <p:grpSpPr>
                <a:xfrm>
                  <a:off x="0" y="0"/>
                  <a:ext cx="67043" cy="344806"/>
                  <a:chOff x="0" y="0"/>
                  <a:chExt cx="67043" cy="345859"/>
                </a:xfrm>
              </p:grpSpPr>
              <p:cxnSp>
                <p:nvCxnSpPr>
                  <p:cNvPr id="124" name="Connettore diritto 123">
                    <a:extLst>
                      <a:ext uri="{FF2B5EF4-FFF2-40B4-BE49-F238E27FC236}">
                        <a16:creationId xmlns:a16="http://schemas.microsoft.com/office/drawing/2014/main" id="{50B4A537-155A-3438-C0FC-9F472B1F6B0E}"/>
                      </a:ext>
                    </a:extLst>
                  </p:cNvPr>
                  <p:cNvCxnSpPr/>
                  <p:nvPr/>
                </p:nvCxnSpPr>
                <p:spPr>
                  <a:xfrm>
                    <a:off x="35466" y="67120"/>
                    <a:ext cx="0" cy="278739"/>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25" name="Triangolo isoscele 124">
                    <a:extLst>
                      <a:ext uri="{FF2B5EF4-FFF2-40B4-BE49-F238E27FC236}">
                        <a16:creationId xmlns:a16="http://schemas.microsoft.com/office/drawing/2014/main" id="{6A280B6F-0B53-4769-697A-5CDDE548745A}"/>
                      </a:ext>
                    </a:extLst>
                  </p:cNvPr>
                  <p:cNvSpPr/>
                  <p:nvPr/>
                </p:nvSpPr>
                <p:spPr>
                  <a:xfrm rot="10800000" flipV="1">
                    <a:off x="0" y="0"/>
                    <a:ext cx="67043"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23" name="Casella di testo 153">
                  <a:extLst>
                    <a:ext uri="{FF2B5EF4-FFF2-40B4-BE49-F238E27FC236}">
                      <a16:creationId xmlns:a16="http://schemas.microsoft.com/office/drawing/2014/main" id="{C9771020-935E-03C5-64E6-D86AE1AF1CBB}"/>
                    </a:ext>
                  </a:extLst>
                </p:cNvPr>
                <p:cNvSpPr txBox="1"/>
                <p:nvPr/>
              </p:nvSpPr>
              <p:spPr>
                <a:xfrm>
                  <a:off x="39058" y="177617"/>
                  <a:ext cx="396240" cy="228353"/>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yC</a:t>
                  </a:r>
                  <a:r>
                    <a:rPr lang="en-GB" sz="1600" b="1" dirty="0">
                      <a:solidFill>
                        <a:srgbClr val="C00000"/>
                      </a:solidFill>
                      <a:effectLst/>
                      <a:latin typeface="Arial Rounded MT" panose="02000506050000020004" pitchFamily="2" charset="0"/>
                      <a:ea typeface="Calibri" panose="020F0502020204030204" pitchFamily="34" charset="0"/>
                      <a:cs typeface="Arial" panose="020B0604020202020204" pitchFamily="34" charset="0"/>
                    </a:rPr>
                    <a:t>'</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2" name="Gruppo 81">
                <a:extLst>
                  <a:ext uri="{FF2B5EF4-FFF2-40B4-BE49-F238E27FC236}">
                    <a16:creationId xmlns:a16="http://schemas.microsoft.com/office/drawing/2014/main" id="{9AA2953D-E188-D9ED-D3F3-1A57A2760E5A}"/>
                  </a:ext>
                </a:extLst>
              </p:cNvPr>
              <p:cNvGrpSpPr/>
              <p:nvPr/>
            </p:nvGrpSpPr>
            <p:grpSpPr>
              <a:xfrm>
                <a:off x="438150" y="590550"/>
                <a:ext cx="437939" cy="535900"/>
                <a:chOff x="0" y="0"/>
                <a:chExt cx="437939" cy="535900"/>
              </a:xfrm>
            </p:grpSpPr>
            <p:grpSp>
              <p:nvGrpSpPr>
                <p:cNvPr id="118" name="Gruppo 117">
                  <a:extLst>
                    <a:ext uri="{FF2B5EF4-FFF2-40B4-BE49-F238E27FC236}">
                      <a16:creationId xmlns:a16="http://schemas.microsoft.com/office/drawing/2014/main" id="{92CF7976-FBBF-C1C5-28DD-A12ACC683F29}"/>
                    </a:ext>
                  </a:extLst>
                </p:cNvPr>
                <p:cNvGrpSpPr/>
                <p:nvPr/>
              </p:nvGrpSpPr>
              <p:grpSpPr>
                <a:xfrm flipV="1">
                  <a:off x="0" y="57150"/>
                  <a:ext cx="67043" cy="478750"/>
                  <a:chOff x="0" y="0"/>
                  <a:chExt cx="67043" cy="478750"/>
                </a:xfrm>
              </p:grpSpPr>
              <p:cxnSp>
                <p:nvCxnSpPr>
                  <p:cNvPr id="120" name="Connettore diritto 119">
                    <a:extLst>
                      <a:ext uri="{FF2B5EF4-FFF2-40B4-BE49-F238E27FC236}">
                        <a16:creationId xmlns:a16="http://schemas.microsoft.com/office/drawing/2014/main" id="{FC113BF9-FD87-F1EC-F64E-73D481378902}"/>
                      </a:ext>
                    </a:extLst>
                  </p:cNvPr>
                  <p:cNvCxnSpPr/>
                  <p:nvPr/>
                </p:nvCxnSpPr>
                <p:spPr>
                  <a:xfrm>
                    <a:off x="35859" y="67235"/>
                    <a:ext cx="0" cy="411515"/>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21" name="Triangolo isoscele 120">
                    <a:extLst>
                      <a:ext uri="{FF2B5EF4-FFF2-40B4-BE49-F238E27FC236}">
                        <a16:creationId xmlns:a16="http://schemas.microsoft.com/office/drawing/2014/main" id="{D9AAE428-D9F0-CAB4-371A-F4490842317B}"/>
                      </a:ext>
                    </a:extLst>
                  </p:cNvPr>
                  <p:cNvSpPr/>
                  <p:nvPr/>
                </p:nvSpPr>
                <p:spPr>
                  <a:xfrm rot="10800000" flipV="1">
                    <a:off x="0" y="0"/>
                    <a:ext cx="67043"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19" name="Casella di testo 154">
                  <a:extLst>
                    <a:ext uri="{FF2B5EF4-FFF2-40B4-BE49-F238E27FC236}">
                      <a16:creationId xmlns:a16="http://schemas.microsoft.com/office/drawing/2014/main" id="{970065C6-9766-110F-1D7E-4F5AE20262B1}"/>
                    </a:ext>
                  </a:extLst>
                </p:cNvPr>
                <p:cNvSpPr txBox="1"/>
                <p:nvPr/>
              </p:nvSpPr>
              <p:spPr>
                <a:xfrm>
                  <a:off x="3810" y="0"/>
                  <a:ext cx="434129"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a:solidFill>
                        <a:srgbClr val="C00000"/>
                      </a:solidFill>
                      <a:effectLst/>
                      <a:latin typeface="Arial Rounded MT" panose="02000506050000020004" pitchFamily="2" charset="0"/>
                      <a:ea typeface="Calibri" panose="020F0502020204030204" pitchFamily="34" charset="0"/>
                      <a:cs typeface="Arial" panose="020B0604020202020204" pitchFamily="34" charset="0"/>
                    </a:rPr>
                    <a:t>Fz1</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3" name="Gruppo 82">
                <a:extLst>
                  <a:ext uri="{FF2B5EF4-FFF2-40B4-BE49-F238E27FC236}">
                    <a16:creationId xmlns:a16="http://schemas.microsoft.com/office/drawing/2014/main" id="{CD970C2D-727B-5B00-64C5-6E7B8B185961}"/>
                  </a:ext>
                </a:extLst>
              </p:cNvPr>
              <p:cNvGrpSpPr/>
              <p:nvPr/>
            </p:nvGrpSpPr>
            <p:grpSpPr>
              <a:xfrm>
                <a:off x="986790" y="327660"/>
                <a:ext cx="987649" cy="611142"/>
                <a:chOff x="0" y="0"/>
                <a:chExt cx="987649" cy="611142"/>
              </a:xfrm>
            </p:grpSpPr>
            <p:grpSp>
              <p:nvGrpSpPr>
                <p:cNvPr id="114" name="Gruppo 113">
                  <a:extLst>
                    <a:ext uri="{FF2B5EF4-FFF2-40B4-BE49-F238E27FC236}">
                      <a16:creationId xmlns:a16="http://schemas.microsoft.com/office/drawing/2014/main" id="{0A7FED0D-F57E-3516-D43D-E45655934A45}"/>
                    </a:ext>
                  </a:extLst>
                </p:cNvPr>
                <p:cNvGrpSpPr/>
                <p:nvPr/>
              </p:nvGrpSpPr>
              <p:grpSpPr>
                <a:xfrm>
                  <a:off x="403860" y="0"/>
                  <a:ext cx="583789" cy="611142"/>
                  <a:chOff x="0" y="0"/>
                  <a:chExt cx="583789" cy="611142"/>
                </a:xfrm>
              </p:grpSpPr>
              <p:sp>
                <p:nvSpPr>
                  <p:cNvPr id="116" name="Arco 115">
                    <a:extLst>
                      <a:ext uri="{FF2B5EF4-FFF2-40B4-BE49-F238E27FC236}">
                        <a16:creationId xmlns:a16="http://schemas.microsoft.com/office/drawing/2014/main" id="{68D15121-7DBA-B5F5-B2CE-EBDE31476C87}"/>
                      </a:ext>
                    </a:extLst>
                  </p:cNvPr>
                  <p:cNvSpPr/>
                  <p:nvPr/>
                </p:nvSpPr>
                <p:spPr>
                  <a:xfrm rot="12027251">
                    <a:off x="0" y="0"/>
                    <a:ext cx="583789" cy="583789"/>
                  </a:xfrm>
                  <a:prstGeom prst="arc">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7" name="Triangolo isoscele 116">
                    <a:extLst>
                      <a:ext uri="{FF2B5EF4-FFF2-40B4-BE49-F238E27FC236}">
                        <a16:creationId xmlns:a16="http://schemas.microsoft.com/office/drawing/2014/main" id="{FCE35A2F-FA8B-5C65-AE2C-AA782C1D1AF5}"/>
                      </a:ext>
                    </a:extLst>
                  </p:cNvPr>
                  <p:cNvSpPr/>
                  <p:nvPr/>
                </p:nvSpPr>
                <p:spPr>
                  <a:xfrm rot="17466399" flipV="1">
                    <a:off x="200025" y="543631"/>
                    <a:ext cx="66675" cy="68347"/>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15" name="Casella di testo 155">
                  <a:extLst>
                    <a:ext uri="{FF2B5EF4-FFF2-40B4-BE49-F238E27FC236}">
                      <a16:creationId xmlns:a16="http://schemas.microsoft.com/office/drawing/2014/main" id="{254805D7-2EC6-3BC0-0695-93261B31F4EA}"/>
                    </a:ext>
                  </a:extLst>
                </p:cNvPr>
                <p:cNvSpPr txBox="1"/>
                <p:nvPr/>
              </p:nvSpPr>
              <p:spPr>
                <a:xfrm>
                  <a:off x="0" y="152400"/>
                  <a:ext cx="451463"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Mt</a:t>
                  </a:r>
                  <a:r>
                    <a:rPr lang="en-GB" sz="1600" b="1" baseline="-25000"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tot</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4" name="Gruppo 83">
                <a:extLst>
                  <a:ext uri="{FF2B5EF4-FFF2-40B4-BE49-F238E27FC236}">
                    <a16:creationId xmlns:a16="http://schemas.microsoft.com/office/drawing/2014/main" id="{03450958-8DDF-04E8-683D-B075C7F848AC}"/>
                  </a:ext>
                </a:extLst>
              </p:cNvPr>
              <p:cNvGrpSpPr/>
              <p:nvPr/>
            </p:nvGrpSpPr>
            <p:grpSpPr>
              <a:xfrm>
                <a:off x="1748790" y="613410"/>
                <a:ext cx="505778" cy="328566"/>
                <a:chOff x="0" y="0"/>
                <a:chExt cx="505778" cy="328566"/>
              </a:xfrm>
            </p:grpSpPr>
            <p:grpSp>
              <p:nvGrpSpPr>
                <p:cNvPr id="110" name="Gruppo 109">
                  <a:extLst>
                    <a:ext uri="{FF2B5EF4-FFF2-40B4-BE49-F238E27FC236}">
                      <a16:creationId xmlns:a16="http://schemas.microsoft.com/office/drawing/2014/main" id="{3568C3AB-78FE-5496-C024-BADCF6C59CCC}"/>
                    </a:ext>
                  </a:extLst>
                </p:cNvPr>
                <p:cNvGrpSpPr/>
                <p:nvPr/>
              </p:nvGrpSpPr>
              <p:grpSpPr>
                <a:xfrm rot="16200000" flipH="1">
                  <a:off x="216986" y="-206510"/>
                  <a:ext cx="67043" cy="501015"/>
                  <a:chOff x="0" y="0"/>
                  <a:chExt cx="67043" cy="501231"/>
                </a:xfrm>
              </p:grpSpPr>
              <p:cxnSp>
                <p:nvCxnSpPr>
                  <p:cNvPr id="112" name="Connettore diritto 111">
                    <a:extLst>
                      <a:ext uri="{FF2B5EF4-FFF2-40B4-BE49-F238E27FC236}">
                        <a16:creationId xmlns:a16="http://schemas.microsoft.com/office/drawing/2014/main" id="{6C8870B1-41D3-74E6-AD5B-BA35EA28BC86}"/>
                      </a:ext>
                    </a:extLst>
                  </p:cNvPr>
                  <p:cNvCxnSpPr/>
                  <p:nvPr/>
                </p:nvCxnSpPr>
                <p:spPr>
                  <a:xfrm rot="16200000" flipH="1">
                    <a:off x="-181218" y="284510"/>
                    <a:ext cx="433442" cy="0"/>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13" name="Triangolo isoscele 112">
                    <a:extLst>
                      <a:ext uri="{FF2B5EF4-FFF2-40B4-BE49-F238E27FC236}">
                        <a16:creationId xmlns:a16="http://schemas.microsoft.com/office/drawing/2014/main" id="{7F056D44-2CA6-1D41-F2B0-3CC53E4C6CDB}"/>
                      </a:ext>
                    </a:extLst>
                  </p:cNvPr>
                  <p:cNvSpPr/>
                  <p:nvPr/>
                </p:nvSpPr>
                <p:spPr>
                  <a:xfrm rot="10800000" flipV="1">
                    <a:off x="0" y="0"/>
                    <a:ext cx="67043"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11" name="Casella di testo 156">
                  <a:extLst>
                    <a:ext uri="{FF2B5EF4-FFF2-40B4-BE49-F238E27FC236}">
                      <a16:creationId xmlns:a16="http://schemas.microsoft.com/office/drawing/2014/main" id="{D45D95A7-EE73-B184-C2D6-224C02F7AAA0}"/>
                    </a:ext>
                  </a:extLst>
                </p:cNvPr>
                <p:cNvSpPr txBox="1"/>
                <p:nvPr/>
              </p:nvSpPr>
              <p:spPr>
                <a:xfrm>
                  <a:off x="109538" y="0"/>
                  <a:ext cx="396240"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xD</a:t>
                  </a:r>
                  <a:r>
                    <a:rPr lang="en-GB" sz="1600" b="1" dirty="0">
                      <a:solidFill>
                        <a:srgbClr val="C00000"/>
                      </a:solidFill>
                      <a:effectLst/>
                      <a:latin typeface="Arial Rounded MT" panose="02000506050000020004" pitchFamily="2" charset="0"/>
                      <a:ea typeface="Calibri" panose="020F0502020204030204" pitchFamily="34" charset="0"/>
                      <a:cs typeface="Arial" panose="020B0604020202020204" pitchFamily="34" charset="0"/>
                    </a:rPr>
                    <a:t>'</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5" name="Gruppo 84">
                <a:extLst>
                  <a:ext uri="{FF2B5EF4-FFF2-40B4-BE49-F238E27FC236}">
                    <a16:creationId xmlns:a16="http://schemas.microsoft.com/office/drawing/2014/main" id="{F2F34F22-2407-2744-86A4-17E5129CB6E6}"/>
                  </a:ext>
                </a:extLst>
              </p:cNvPr>
              <p:cNvGrpSpPr/>
              <p:nvPr/>
            </p:nvGrpSpPr>
            <p:grpSpPr>
              <a:xfrm>
                <a:off x="1465862" y="225830"/>
                <a:ext cx="249192" cy="381678"/>
                <a:chOff x="117122" y="138200"/>
                <a:chExt cx="249192" cy="381678"/>
              </a:xfrm>
            </p:grpSpPr>
            <p:grpSp>
              <p:nvGrpSpPr>
                <p:cNvPr id="106" name="Gruppo 105">
                  <a:extLst>
                    <a:ext uri="{FF2B5EF4-FFF2-40B4-BE49-F238E27FC236}">
                      <a16:creationId xmlns:a16="http://schemas.microsoft.com/office/drawing/2014/main" id="{E59E9150-21C2-7ED9-23CB-E83C278D3915}"/>
                    </a:ext>
                  </a:extLst>
                </p:cNvPr>
                <p:cNvGrpSpPr/>
                <p:nvPr/>
              </p:nvGrpSpPr>
              <p:grpSpPr>
                <a:xfrm flipV="1">
                  <a:off x="281940" y="333823"/>
                  <a:ext cx="67043" cy="186055"/>
                  <a:chOff x="0" y="-151573"/>
                  <a:chExt cx="67043" cy="186831"/>
                </a:xfrm>
              </p:grpSpPr>
              <p:cxnSp>
                <p:nvCxnSpPr>
                  <p:cNvPr id="108" name="Connettore diritto 107">
                    <a:extLst>
                      <a:ext uri="{FF2B5EF4-FFF2-40B4-BE49-F238E27FC236}">
                        <a16:creationId xmlns:a16="http://schemas.microsoft.com/office/drawing/2014/main" id="{EDD1BCCA-C49B-3C53-F71F-A89B3EC0B376}"/>
                      </a:ext>
                    </a:extLst>
                  </p:cNvPr>
                  <p:cNvCxnSpPr/>
                  <p:nvPr/>
                </p:nvCxnSpPr>
                <p:spPr>
                  <a:xfrm>
                    <a:off x="35466" y="-84453"/>
                    <a:ext cx="0" cy="119711"/>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09" name="Triangolo isoscele 108">
                    <a:extLst>
                      <a:ext uri="{FF2B5EF4-FFF2-40B4-BE49-F238E27FC236}">
                        <a16:creationId xmlns:a16="http://schemas.microsoft.com/office/drawing/2014/main" id="{599C3FD9-D1FD-306B-6A0F-8082D62291C1}"/>
                      </a:ext>
                    </a:extLst>
                  </p:cNvPr>
                  <p:cNvSpPr/>
                  <p:nvPr/>
                </p:nvSpPr>
                <p:spPr>
                  <a:xfrm rot="10800000" flipV="1">
                    <a:off x="0" y="-151573"/>
                    <a:ext cx="67043"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07" name="Casella di testo 157">
                  <a:extLst>
                    <a:ext uri="{FF2B5EF4-FFF2-40B4-BE49-F238E27FC236}">
                      <a16:creationId xmlns:a16="http://schemas.microsoft.com/office/drawing/2014/main" id="{F2DE54E1-3009-BC19-9655-00D6B1B954E0}"/>
                    </a:ext>
                  </a:extLst>
                </p:cNvPr>
                <p:cNvSpPr txBox="1"/>
                <p:nvPr/>
              </p:nvSpPr>
              <p:spPr>
                <a:xfrm>
                  <a:off x="117122" y="138200"/>
                  <a:ext cx="249192" cy="285348"/>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yD</a:t>
                  </a:r>
                  <a:r>
                    <a:rPr lang="en-GB" sz="1600" b="1" dirty="0">
                      <a:solidFill>
                        <a:srgbClr val="C00000"/>
                      </a:solidFill>
                      <a:effectLst/>
                      <a:latin typeface="Arial Rounded MT" panose="02000506050000020004" pitchFamily="2" charset="0"/>
                      <a:ea typeface="Calibri" panose="020F0502020204030204" pitchFamily="34" charset="0"/>
                      <a:cs typeface="Arial" panose="020B0604020202020204" pitchFamily="34" charset="0"/>
                    </a:rPr>
                    <a:t>'</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6" name="Gruppo 85">
                <a:extLst>
                  <a:ext uri="{FF2B5EF4-FFF2-40B4-BE49-F238E27FC236}">
                    <a16:creationId xmlns:a16="http://schemas.microsoft.com/office/drawing/2014/main" id="{54F5315C-DF6B-887E-475A-E735F650F578}"/>
                  </a:ext>
                </a:extLst>
              </p:cNvPr>
              <p:cNvGrpSpPr/>
              <p:nvPr/>
            </p:nvGrpSpPr>
            <p:grpSpPr>
              <a:xfrm>
                <a:off x="2353871" y="603749"/>
                <a:ext cx="361577" cy="328566"/>
                <a:chOff x="-149299" y="-9661"/>
                <a:chExt cx="361577" cy="328566"/>
              </a:xfrm>
            </p:grpSpPr>
            <p:grpSp>
              <p:nvGrpSpPr>
                <p:cNvPr id="102" name="Gruppo 101">
                  <a:extLst>
                    <a:ext uri="{FF2B5EF4-FFF2-40B4-BE49-F238E27FC236}">
                      <a16:creationId xmlns:a16="http://schemas.microsoft.com/office/drawing/2014/main" id="{18845839-2895-A700-B99A-58ED3115887C}"/>
                    </a:ext>
                  </a:extLst>
                </p:cNvPr>
                <p:cNvGrpSpPr/>
                <p:nvPr/>
              </p:nvGrpSpPr>
              <p:grpSpPr>
                <a:xfrm>
                  <a:off x="0" y="11430"/>
                  <a:ext cx="67043" cy="186055"/>
                  <a:chOff x="0" y="0"/>
                  <a:chExt cx="67043" cy="186831"/>
                </a:xfrm>
              </p:grpSpPr>
              <p:cxnSp>
                <p:nvCxnSpPr>
                  <p:cNvPr id="104" name="Connettore diritto 103">
                    <a:extLst>
                      <a:ext uri="{FF2B5EF4-FFF2-40B4-BE49-F238E27FC236}">
                        <a16:creationId xmlns:a16="http://schemas.microsoft.com/office/drawing/2014/main" id="{437958E2-A8D6-1320-1C2D-2C4B69970D29}"/>
                      </a:ext>
                    </a:extLst>
                  </p:cNvPr>
                  <p:cNvCxnSpPr/>
                  <p:nvPr/>
                </p:nvCxnSpPr>
                <p:spPr>
                  <a:xfrm>
                    <a:off x="35466" y="67120"/>
                    <a:ext cx="0" cy="119711"/>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05" name="Triangolo isoscele 104">
                    <a:extLst>
                      <a:ext uri="{FF2B5EF4-FFF2-40B4-BE49-F238E27FC236}">
                        <a16:creationId xmlns:a16="http://schemas.microsoft.com/office/drawing/2014/main" id="{DBECE7FF-8101-CBF8-DC55-3F64CC698336}"/>
                      </a:ext>
                    </a:extLst>
                  </p:cNvPr>
                  <p:cNvSpPr/>
                  <p:nvPr/>
                </p:nvSpPr>
                <p:spPr>
                  <a:xfrm rot="10800000" flipV="1">
                    <a:off x="0" y="0"/>
                    <a:ext cx="67043"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03" name="Casella di testo 158">
                  <a:extLst>
                    <a:ext uri="{FF2B5EF4-FFF2-40B4-BE49-F238E27FC236}">
                      <a16:creationId xmlns:a16="http://schemas.microsoft.com/office/drawing/2014/main" id="{D0F9376E-7278-104D-F0AE-B480D73B1899}"/>
                    </a:ext>
                  </a:extLst>
                </p:cNvPr>
                <p:cNvSpPr txBox="1"/>
                <p:nvPr/>
              </p:nvSpPr>
              <p:spPr>
                <a:xfrm>
                  <a:off x="-149299" y="-9661"/>
                  <a:ext cx="361577"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yB</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7" name="Gruppo 86">
                <a:extLst>
                  <a:ext uri="{FF2B5EF4-FFF2-40B4-BE49-F238E27FC236}">
                    <a16:creationId xmlns:a16="http://schemas.microsoft.com/office/drawing/2014/main" id="{2AE51DBA-76DA-8242-B881-5E59C6091FA9}"/>
                  </a:ext>
                </a:extLst>
              </p:cNvPr>
              <p:cNvGrpSpPr/>
              <p:nvPr/>
            </p:nvGrpSpPr>
            <p:grpSpPr>
              <a:xfrm>
                <a:off x="1915339" y="0"/>
                <a:ext cx="586645" cy="328566"/>
                <a:chOff x="67489" y="0"/>
                <a:chExt cx="586645" cy="328566"/>
              </a:xfrm>
            </p:grpSpPr>
            <p:grpSp>
              <p:nvGrpSpPr>
                <p:cNvPr id="98" name="Gruppo 97">
                  <a:extLst>
                    <a:ext uri="{FF2B5EF4-FFF2-40B4-BE49-F238E27FC236}">
                      <a16:creationId xmlns:a16="http://schemas.microsoft.com/office/drawing/2014/main" id="{2D9F5216-15B7-7CAC-6512-0DBF9CA6A3F1}"/>
                    </a:ext>
                  </a:extLst>
                </p:cNvPr>
                <p:cNvGrpSpPr/>
                <p:nvPr/>
              </p:nvGrpSpPr>
              <p:grpSpPr>
                <a:xfrm rot="16200000" flipH="1">
                  <a:off x="327290" y="-23879"/>
                  <a:ext cx="67043" cy="586645"/>
                  <a:chOff x="0" y="67489"/>
                  <a:chExt cx="67043" cy="586645"/>
                </a:xfrm>
              </p:grpSpPr>
              <p:cxnSp>
                <p:nvCxnSpPr>
                  <p:cNvPr id="100" name="Connettore diritto 99">
                    <a:extLst>
                      <a:ext uri="{FF2B5EF4-FFF2-40B4-BE49-F238E27FC236}">
                        <a16:creationId xmlns:a16="http://schemas.microsoft.com/office/drawing/2014/main" id="{B7848C4B-8748-761F-9BEE-8DE96767E076}"/>
                      </a:ext>
                    </a:extLst>
                  </p:cNvPr>
                  <p:cNvCxnSpPr/>
                  <p:nvPr/>
                </p:nvCxnSpPr>
                <p:spPr>
                  <a:xfrm rot="16200000" flipH="1">
                    <a:off x="-253163" y="356211"/>
                    <a:ext cx="577443" cy="0"/>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01" name="Triangolo isoscele 100">
                    <a:extLst>
                      <a:ext uri="{FF2B5EF4-FFF2-40B4-BE49-F238E27FC236}">
                        <a16:creationId xmlns:a16="http://schemas.microsoft.com/office/drawing/2014/main" id="{EB132E33-9D7F-2A1B-900F-D1C5E1C2ACD0}"/>
                      </a:ext>
                    </a:extLst>
                  </p:cNvPr>
                  <p:cNvSpPr/>
                  <p:nvPr/>
                </p:nvSpPr>
                <p:spPr>
                  <a:xfrm flipH="1" flipV="1">
                    <a:off x="0" y="585502"/>
                    <a:ext cx="67043"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99" name="Casella di testo 159">
                  <a:extLst>
                    <a:ext uri="{FF2B5EF4-FFF2-40B4-BE49-F238E27FC236}">
                      <a16:creationId xmlns:a16="http://schemas.microsoft.com/office/drawing/2014/main" id="{32F6B05B-B739-58EA-7204-81DB3374C2D3}"/>
                    </a:ext>
                  </a:extLst>
                </p:cNvPr>
                <p:cNvSpPr txBox="1"/>
                <p:nvPr/>
              </p:nvSpPr>
              <p:spPr>
                <a:xfrm>
                  <a:off x="194647" y="0"/>
                  <a:ext cx="396240"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xB</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8" name="Gruppo 87">
                <a:extLst>
                  <a:ext uri="{FF2B5EF4-FFF2-40B4-BE49-F238E27FC236}">
                    <a16:creationId xmlns:a16="http://schemas.microsoft.com/office/drawing/2014/main" id="{CEB5EA8F-37FD-9DE1-AA9B-91E07461FDA5}"/>
                  </a:ext>
                </a:extLst>
              </p:cNvPr>
              <p:cNvGrpSpPr/>
              <p:nvPr/>
            </p:nvGrpSpPr>
            <p:grpSpPr>
              <a:xfrm>
                <a:off x="2815590" y="808626"/>
                <a:ext cx="431138" cy="416949"/>
                <a:chOff x="0" y="-841104"/>
                <a:chExt cx="431138" cy="416949"/>
              </a:xfrm>
            </p:grpSpPr>
            <p:grpSp>
              <p:nvGrpSpPr>
                <p:cNvPr id="94" name="Gruppo 93">
                  <a:extLst>
                    <a:ext uri="{FF2B5EF4-FFF2-40B4-BE49-F238E27FC236}">
                      <a16:creationId xmlns:a16="http://schemas.microsoft.com/office/drawing/2014/main" id="{964E70B5-194C-2365-63D0-2E921FB80A7B}"/>
                    </a:ext>
                  </a:extLst>
                </p:cNvPr>
                <p:cNvGrpSpPr/>
                <p:nvPr/>
              </p:nvGrpSpPr>
              <p:grpSpPr>
                <a:xfrm>
                  <a:off x="0" y="-826903"/>
                  <a:ext cx="67043" cy="402748"/>
                  <a:chOff x="0" y="-826903"/>
                  <a:chExt cx="67043" cy="402748"/>
                </a:xfrm>
              </p:grpSpPr>
              <p:cxnSp>
                <p:nvCxnSpPr>
                  <p:cNvPr id="96" name="Connettore diritto 95">
                    <a:extLst>
                      <a:ext uri="{FF2B5EF4-FFF2-40B4-BE49-F238E27FC236}">
                        <a16:creationId xmlns:a16="http://schemas.microsoft.com/office/drawing/2014/main" id="{343968CE-2AE4-A3FE-A315-72E2FC301157}"/>
                      </a:ext>
                    </a:extLst>
                  </p:cNvPr>
                  <p:cNvCxnSpPr>
                    <a:cxnSpLocks/>
                  </p:cNvCxnSpPr>
                  <p:nvPr/>
                </p:nvCxnSpPr>
                <p:spPr>
                  <a:xfrm>
                    <a:off x="35859" y="-759668"/>
                    <a:ext cx="0" cy="335513"/>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97" name="Triangolo isoscele 96">
                    <a:extLst>
                      <a:ext uri="{FF2B5EF4-FFF2-40B4-BE49-F238E27FC236}">
                        <a16:creationId xmlns:a16="http://schemas.microsoft.com/office/drawing/2014/main" id="{3E4D572B-D379-7EF7-DD6D-2ADA708ECBC0}"/>
                      </a:ext>
                    </a:extLst>
                  </p:cNvPr>
                  <p:cNvSpPr/>
                  <p:nvPr/>
                </p:nvSpPr>
                <p:spPr>
                  <a:xfrm rot="10800000" flipV="1">
                    <a:off x="0" y="-826903"/>
                    <a:ext cx="67043"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95" name="Casella di testo 480">
                  <a:extLst>
                    <a:ext uri="{FF2B5EF4-FFF2-40B4-BE49-F238E27FC236}">
                      <a16:creationId xmlns:a16="http://schemas.microsoft.com/office/drawing/2014/main" id="{4BC57AC5-0033-DDEB-C3B0-31CD021CCD80}"/>
                    </a:ext>
                  </a:extLst>
                </p:cNvPr>
                <p:cNvSpPr txBox="1"/>
                <p:nvPr/>
              </p:nvSpPr>
              <p:spPr>
                <a:xfrm>
                  <a:off x="34898" y="-841104"/>
                  <a:ext cx="396240"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yA</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9" name="Gruppo 88">
                <a:extLst>
                  <a:ext uri="{FF2B5EF4-FFF2-40B4-BE49-F238E27FC236}">
                    <a16:creationId xmlns:a16="http://schemas.microsoft.com/office/drawing/2014/main" id="{FCB6C182-35AF-DC8E-FD8F-2200517925C7}"/>
                  </a:ext>
                </a:extLst>
              </p:cNvPr>
              <p:cNvGrpSpPr/>
              <p:nvPr/>
            </p:nvGrpSpPr>
            <p:grpSpPr>
              <a:xfrm>
                <a:off x="2091690" y="1215390"/>
                <a:ext cx="644932" cy="328566"/>
                <a:chOff x="0" y="0"/>
                <a:chExt cx="644932" cy="328566"/>
              </a:xfrm>
            </p:grpSpPr>
            <p:grpSp>
              <p:nvGrpSpPr>
                <p:cNvPr id="90" name="Gruppo 89">
                  <a:extLst>
                    <a:ext uri="{FF2B5EF4-FFF2-40B4-BE49-F238E27FC236}">
                      <a16:creationId xmlns:a16="http://schemas.microsoft.com/office/drawing/2014/main" id="{F24EAB6B-13A4-891E-12DE-F7FC3EE5A832}"/>
                    </a:ext>
                  </a:extLst>
                </p:cNvPr>
                <p:cNvGrpSpPr/>
                <p:nvPr/>
              </p:nvGrpSpPr>
              <p:grpSpPr>
                <a:xfrm rot="5400000">
                  <a:off x="288944" y="-267017"/>
                  <a:ext cx="67043" cy="644932"/>
                  <a:chOff x="0" y="0"/>
                  <a:chExt cx="67043" cy="644932"/>
                </a:xfrm>
              </p:grpSpPr>
              <p:cxnSp>
                <p:nvCxnSpPr>
                  <p:cNvPr id="92" name="Connettore diritto 91">
                    <a:extLst>
                      <a:ext uri="{FF2B5EF4-FFF2-40B4-BE49-F238E27FC236}">
                        <a16:creationId xmlns:a16="http://schemas.microsoft.com/office/drawing/2014/main" id="{DA510348-0A0D-F51E-B55C-6A822C74AC4F}"/>
                      </a:ext>
                    </a:extLst>
                  </p:cNvPr>
                  <p:cNvCxnSpPr/>
                  <p:nvPr/>
                </p:nvCxnSpPr>
                <p:spPr>
                  <a:xfrm rot="16200000" flipH="1">
                    <a:off x="-253163" y="356211"/>
                    <a:ext cx="577443" cy="0"/>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93" name="Triangolo isoscele 92">
                    <a:extLst>
                      <a:ext uri="{FF2B5EF4-FFF2-40B4-BE49-F238E27FC236}">
                        <a16:creationId xmlns:a16="http://schemas.microsoft.com/office/drawing/2014/main" id="{129A230D-13F1-D10E-5D3C-E5088BB5C1B0}"/>
                      </a:ext>
                    </a:extLst>
                  </p:cNvPr>
                  <p:cNvSpPr/>
                  <p:nvPr/>
                </p:nvSpPr>
                <p:spPr>
                  <a:xfrm rot="10800000" flipV="1">
                    <a:off x="0" y="0"/>
                    <a:ext cx="67043"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91" name="Casella di testo 2038604896">
                  <a:extLst>
                    <a:ext uri="{FF2B5EF4-FFF2-40B4-BE49-F238E27FC236}">
                      <a16:creationId xmlns:a16="http://schemas.microsoft.com/office/drawing/2014/main" id="{4A61AC68-6627-AB63-DD27-96B0017687A8}"/>
                    </a:ext>
                  </a:extLst>
                </p:cNvPr>
                <p:cNvSpPr txBox="1"/>
                <p:nvPr/>
              </p:nvSpPr>
              <p:spPr>
                <a:xfrm>
                  <a:off x="102572" y="0"/>
                  <a:ext cx="396240"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xA</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grpSp>
    </p:spTree>
    <p:extLst>
      <p:ext uri="{BB962C8B-B14F-4D97-AF65-F5344CB8AC3E}">
        <p14:creationId xmlns:p14="http://schemas.microsoft.com/office/powerpoint/2010/main" val="111469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750"/>
                                        <p:tgtEl>
                                          <p:spTgt spid="130"/>
                                        </p:tgtEl>
                                      </p:cBhvr>
                                    </p:animEffect>
                                  </p:childTnLst>
                                </p:cTn>
                              </p:par>
                              <p:par>
                                <p:cTn id="8" presetID="10" presetClass="exit" presetSubtype="0" fill="hold" nodeType="withEffect">
                                  <p:stCondLst>
                                    <p:cond delay="150"/>
                                  </p:stCondLst>
                                  <p:childTnLst>
                                    <p:animEffect transition="out" filter="fade">
                                      <p:cBhvr>
                                        <p:cTn id="9" dur="750"/>
                                        <p:tgtEl>
                                          <p:spTgt spid="71"/>
                                        </p:tgtEl>
                                      </p:cBhvr>
                                    </p:animEffect>
                                    <p:set>
                                      <p:cBhvr>
                                        <p:cTn id="10" dur="1" fill="hold">
                                          <p:stCondLst>
                                            <p:cond delay="749"/>
                                          </p:stCondLst>
                                        </p:cTn>
                                        <p:tgtEl>
                                          <p:spTgt spid="71"/>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4</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it-IT" sz="3600" dirty="0">
                <a:solidFill>
                  <a:srgbClr val="BC2E29"/>
                </a:solidFill>
                <a:latin typeface="Arial" panose="020B0604020202020204" pitchFamily="34" charset="0"/>
                <a:cs typeface="Arial" panose="020B0604020202020204" pitchFamily="34" charset="0"/>
              </a:rPr>
              <a:t>F</a:t>
            </a:r>
            <a:r>
              <a:rPr lang="en-GB" sz="3600" dirty="0">
                <a:solidFill>
                  <a:srgbClr val="BC2E29"/>
                </a:solidFill>
                <a:latin typeface="Arial" panose="020B0604020202020204" pitchFamily="34" charset="0"/>
                <a:cs typeface="Arial" panose="020B0604020202020204" pitchFamily="34" charset="0"/>
              </a:rPr>
              <a:t>EM</a:t>
            </a:r>
          </a:p>
          <a:p>
            <a:pPr>
              <a:lnSpc>
                <a:spcPts val="3600"/>
              </a:lnSpc>
            </a:pPr>
            <a:r>
              <a:rPr lang="en-GB" sz="3600" dirty="0">
                <a:solidFill>
                  <a:srgbClr val="BC2E29"/>
                </a:solidFill>
                <a:latin typeface="Arial" panose="020B0604020202020204" pitchFamily="34" charset="0"/>
                <a:cs typeface="Arial" panose="020B0604020202020204" pitchFamily="34" charset="0"/>
              </a:rPr>
              <a:t>Validation</a:t>
            </a:r>
          </a:p>
        </p:txBody>
      </p:sp>
      <p:grpSp>
        <p:nvGrpSpPr>
          <p:cNvPr id="2" name="Gruppo 1">
            <a:extLst>
              <a:ext uri="{FF2B5EF4-FFF2-40B4-BE49-F238E27FC236}">
                <a16:creationId xmlns:a16="http://schemas.microsoft.com/office/drawing/2014/main" id="{5010BE6D-229F-069C-81E6-6C8E3E319596}"/>
              </a:ext>
            </a:extLst>
          </p:cNvPr>
          <p:cNvGrpSpPr/>
          <p:nvPr/>
        </p:nvGrpSpPr>
        <p:grpSpPr>
          <a:xfrm>
            <a:off x="695325" y="2241550"/>
            <a:ext cx="10801350" cy="4427538"/>
            <a:chOff x="301836" y="1243859"/>
            <a:chExt cx="11734451" cy="5306279"/>
          </a:xfrm>
        </p:grpSpPr>
        <p:grpSp>
          <p:nvGrpSpPr>
            <p:cNvPr id="6" name="Gruppo 5">
              <a:extLst>
                <a:ext uri="{FF2B5EF4-FFF2-40B4-BE49-F238E27FC236}">
                  <a16:creationId xmlns:a16="http://schemas.microsoft.com/office/drawing/2014/main" id="{ACCD7FBB-D642-6990-C20A-02F69C8C2FCE}"/>
                </a:ext>
              </a:extLst>
            </p:cNvPr>
            <p:cNvGrpSpPr/>
            <p:nvPr/>
          </p:nvGrpSpPr>
          <p:grpSpPr>
            <a:xfrm>
              <a:off x="301836" y="1243859"/>
              <a:ext cx="11734451" cy="5306279"/>
              <a:chOff x="2066009" y="1243859"/>
              <a:chExt cx="9334174" cy="5306279"/>
            </a:xfrm>
          </p:grpSpPr>
          <p:sp>
            <p:nvSpPr>
              <p:cNvPr id="10" name="Rounded Rectangle 3">
                <a:extLst>
                  <a:ext uri="{FF2B5EF4-FFF2-40B4-BE49-F238E27FC236}">
                    <a16:creationId xmlns:a16="http://schemas.microsoft.com/office/drawing/2014/main" id="{A94C9A07-3DE1-86DD-A555-F7C229E3E3F6}"/>
                  </a:ext>
                </a:extLst>
              </p:cNvPr>
              <p:cNvSpPr/>
              <p:nvPr/>
            </p:nvSpPr>
            <p:spPr>
              <a:xfrm>
                <a:off x="2066009" y="1243859"/>
                <a:ext cx="9334174" cy="5306279"/>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BF0562B-E1D4-60A9-42D6-D5FC74DD732E}"/>
                  </a:ext>
                </a:extLst>
              </p:cNvPr>
              <p:cNvSpPr txBox="1"/>
              <p:nvPr/>
            </p:nvSpPr>
            <p:spPr>
              <a:xfrm>
                <a:off x="6807629" y="1372457"/>
                <a:ext cx="3360339" cy="479521"/>
              </a:xfrm>
              <a:prstGeom prst="rect">
                <a:avLst/>
              </a:prstGeom>
              <a:noFill/>
            </p:spPr>
            <p:txBody>
              <a:bodyPr wrap="square" rtlCol="0">
                <a:spAutoFit/>
              </a:bodyPr>
              <a:lstStyle/>
              <a:p>
                <a:r>
                  <a:rPr lang="en-US" sz="2000" b="1" dirty="0">
                    <a:solidFill>
                      <a:srgbClr val="404040"/>
                    </a:solidFill>
                    <a:latin typeface="Arial" panose="020B0604020202020204" pitchFamily="34" charset="0"/>
                    <a:cs typeface="Arial" panose="020B0604020202020204" pitchFamily="34" charset="0"/>
                  </a:rPr>
                  <a:t>3D CAD Model Geometry</a:t>
                </a:r>
              </a:p>
            </p:txBody>
          </p:sp>
        </p:grpSp>
        <p:cxnSp>
          <p:nvCxnSpPr>
            <p:cNvPr id="8" name="Connettore diritto 7">
              <a:extLst>
                <a:ext uri="{FF2B5EF4-FFF2-40B4-BE49-F238E27FC236}">
                  <a16:creationId xmlns:a16="http://schemas.microsoft.com/office/drawing/2014/main" id="{B71EEB8A-19A6-3D45-D80B-4D269947E484}"/>
                </a:ext>
              </a:extLst>
            </p:cNvPr>
            <p:cNvCxnSpPr>
              <a:cxnSpLocks/>
            </p:cNvCxnSpPr>
            <p:nvPr/>
          </p:nvCxnSpPr>
          <p:spPr>
            <a:xfrm>
              <a:off x="6267519" y="1243859"/>
              <a:ext cx="0" cy="746165"/>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sp>
        <p:nvSpPr>
          <p:cNvPr id="41" name="CasellaDiTesto 40">
            <a:extLst>
              <a:ext uri="{FF2B5EF4-FFF2-40B4-BE49-F238E27FC236}">
                <a16:creationId xmlns:a16="http://schemas.microsoft.com/office/drawing/2014/main" id="{197BD31E-8B65-6F69-466C-84EA9A88BC5C}"/>
              </a:ext>
            </a:extLst>
          </p:cNvPr>
          <p:cNvSpPr txBox="1"/>
          <p:nvPr/>
        </p:nvSpPr>
        <p:spPr>
          <a:xfrm>
            <a:off x="6188857" y="3069639"/>
            <a:ext cx="5027256" cy="3152658"/>
          </a:xfrm>
          <a:prstGeom prst="rect">
            <a:avLst/>
          </a:prstGeom>
          <a:noFill/>
        </p:spPr>
        <p:txBody>
          <a:bodyPr wrap="square" lIns="91440" tIns="45720" rIns="91440" bIns="45720" rtlCol="0" anchor="t">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lvl="0" algn="just">
              <a:lnSpc>
                <a:spcPts val="2000"/>
              </a:lnSpc>
              <a:spcAft>
                <a:spcPts val="400"/>
              </a:spcAft>
              <a:tabLst>
                <a:tab pos="4667250" algn="l"/>
              </a:tabLst>
            </a:pPr>
            <a:r>
              <a:rPr lang="en-GB" sz="1600" dirty="0">
                <a:solidFill>
                  <a:srgbClr val="404040"/>
                </a:solidFill>
                <a:effectLst/>
                <a:latin typeface="Helvetica" panose="020B0604020202020204" pitchFamily="34" charset="0"/>
                <a:ea typeface="Calibri" panose="020F0502020204030204" pitchFamily="34" charset="0"/>
                <a:cs typeface="Arial" panose="020B0604020202020204" pitchFamily="34" charset="0"/>
              </a:rPr>
              <a:t>To construct the FEM model and validate it, it is necessary to start from a 3D CAD geometry that takes account of</a:t>
            </a:r>
            <a:endParaRPr lang="en-GB" sz="1600" dirty="0">
              <a:solidFill>
                <a:srgbClr val="404040"/>
              </a:solidFill>
              <a:effectLst/>
              <a:latin typeface="Helvetica" panose="020B0604020202020204" pitchFamily="34" charset="0"/>
              <a:ea typeface="Calibri" panose="020F0502020204030204" pitchFamily="34" charset="0"/>
            </a:endParaRP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effectLst/>
                <a:latin typeface="Helvetica" panose="020B0604020202020204" pitchFamily="34" charset="0"/>
                <a:ea typeface="Calibri" panose="020F0502020204030204" pitchFamily="34" charset="0"/>
              </a:rPr>
              <a:t>Previous general assumptions</a:t>
            </a:r>
          </a:p>
          <a:p>
            <a:pPr marL="342900" lvl="0" indent="-342900">
              <a:lnSpc>
                <a:spcPts val="2000"/>
              </a:lnSpc>
              <a:spcAft>
                <a:spcPts val="400"/>
              </a:spcAft>
              <a:buFont typeface="Wingdings" panose="05000000000000000000" pitchFamily="2" charset="2"/>
              <a:buChar char=""/>
              <a:tabLst>
                <a:tab pos="4667250" algn="l"/>
              </a:tabLst>
            </a:pPr>
            <a:r>
              <a:rPr lang="en-GB" sz="1600" dirty="0" err="1">
                <a:solidFill>
                  <a:srgbClr val="404040"/>
                </a:solidFill>
                <a:latin typeface="Arial"/>
                <a:cs typeface="Arial"/>
              </a:rPr>
              <a:t>Footpeg</a:t>
            </a:r>
            <a:r>
              <a:rPr lang="en-GB" sz="1600" dirty="0">
                <a:solidFill>
                  <a:srgbClr val="404040"/>
                </a:solidFill>
                <a:latin typeface="Arial"/>
                <a:cs typeface="Arial"/>
              </a:rPr>
              <a:t> assumed as a rigid for displacement calculation;</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No permanent deformation allowed upon unloading;</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The surplus material needed to make topological optimiser work;</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The commercial solution.</a:t>
            </a:r>
          </a:p>
        </p:txBody>
      </p:sp>
      <p:pic>
        <p:nvPicPr>
          <p:cNvPr id="13" name="Immagine 12">
            <a:extLst>
              <a:ext uri="{FF2B5EF4-FFF2-40B4-BE49-F238E27FC236}">
                <a16:creationId xmlns:a16="http://schemas.microsoft.com/office/drawing/2014/main" id="{3C511CE4-C6EC-8CA6-28A6-ABF61CA79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039" y="2416134"/>
            <a:ext cx="5027256" cy="4047808"/>
          </a:xfrm>
          <a:prstGeom prst="rect">
            <a:avLst/>
          </a:prstGeom>
        </p:spPr>
      </p:pic>
    </p:spTree>
    <p:extLst>
      <p:ext uri="{BB962C8B-B14F-4D97-AF65-F5344CB8AC3E}">
        <p14:creationId xmlns:p14="http://schemas.microsoft.com/office/powerpoint/2010/main" val="303740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4</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it-IT" sz="3600" dirty="0">
                <a:solidFill>
                  <a:srgbClr val="BC2E29"/>
                </a:solidFill>
                <a:latin typeface="Arial" panose="020B0604020202020204" pitchFamily="34" charset="0"/>
                <a:cs typeface="Arial" panose="020B0604020202020204" pitchFamily="34" charset="0"/>
              </a:rPr>
              <a:t>F</a:t>
            </a:r>
            <a:r>
              <a:rPr lang="en-GB" sz="3600" dirty="0">
                <a:solidFill>
                  <a:srgbClr val="BC2E29"/>
                </a:solidFill>
                <a:latin typeface="Arial" panose="020B0604020202020204" pitchFamily="34" charset="0"/>
                <a:cs typeface="Arial" panose="020B0604020202020204" pitchFamily="34" charset="0"/>
              </a:rPr>
              <a:t>EM</a:t>
            </a:r>
          </a:p>
          <a:p>
            <a:pPr>
              <a:lnSpc>
                <a:spcPts val="3600"/>
              </a:lnSpc>
            </a:pPr>
            <a:r>
              <a:rPr lang="en-GB" sz="3600" dirty="0">
                <a:solidFill>
                  <a:srgbClr val="BC2E29"/>
                </a:solidFill>
                <a:latin typeface="Arial" panose="020B0604020202020204" pitchFamily="34" charset="0"/>
                <a:cs typeface="Arial" panose="020B0604020202020204" pitchFamily="34" charset="0"/>
              </a:rPr>
              <a:t>Validation</a:t>
            </a:r>
          </a:p>
        </p:txBody>
      </p:sp>
      <p:grpSp>
        <p:nvGrpSpPr>
          <p:cNvPr id="2" name="Gruppo 1">
            <a:extLst>
              <a:ext uri="{FF2B5EF4-FFF2-40B4-BE49-F238E27FC236}">
                <a16:creationId xmlns:a16="http://schemas.microsoft.com/office/drawing/2014/main" id="{5010BE6D-229F-069C-81E6-6C8E3E319596}"/>
              </a:ext>
            </a:extLst>
          </p:cNvPr>
          <p:cNvGrpSpPr/>
          <p:nvPr/>
        </p:nvGrpSpPr>
        <p:grpSpPr>
          <a:xfrm>
            <a:off x="695325" y="2241550"/>
            <a:ext cx="10801350" cy="4427538"/>
            <a:chOff x="301836" y="1243859"/>
            <a:chExt cx="11734451" cy="5306279"/>
          </a:xfrm>
        </p:grpSpPr>
        <p:grpSp>
          <p:nvGrpSpPr>
            <p:cNvPr id="6" name="Gruppo 5">
              <a:extLst>
                <a:ext uri="{FF2B5EF4-FFF2-40B4-BE49-F238E27FC236}">
                  <a16:creationId xmlns:a16="http://schemas.microsoft.com/office/drawing/2014/main" id="{ACCD7FBB-D642-6990-C20A-02F69C8C2FCE}"/>
                </a:ext>
              </a:extLst>
            </p:cNvPr>
            <p:cNvGrpSpPr/>
            <p:nvPr/>
          </p:nvGrpSpPr>
          <p:grpSpPr>
            <a:xfrm>
              <a:off x="301836" y="1243859"/>
              <a:ext cx="11734451" cy="5306279"/>
              <a:chOff x="2066009" y="1243859"/>
              <a:chExt cx="9334174" cy="5306279"/>
            </a:xfrm>
          </p:grpSpPr>
          <p:sp>
            <p:nvSpPr>
              <p:cNvPr id="10" name="Rounded Rectangle 3">
                <a:extLst>
                  <a:ext uri="{FF2B5EF4-FFF2-40B4-BE49-F238E27FC236}">
                    <a16:creationId xmlns:a16="http://schemas.microsoft.com/office/drawing/2014/main" id="{A94C9A07-3DE1-86DD-A555-F7C229E3E3F6}"/>
                  </a:ext>
                </a:extLst>
              </p:cNvPr>
              <p:cNvSpPr/>
              <p:nvPr/>
            </p:nvSpPr>
            <p:spPr>
              <a:xfrm>
                <a:off x="2066009" y="1243859"/>
                <a:ext cx="9334174" cy="5306279"/>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BF0562B-E1D4-60A9-42D6-D5FC74DD732E}"/>
                  </a:ext>
                </a:extLst>
              </p:cNvPr>
              <p:cNvSpPr txBox="1"/>
              <p:nvPr/>
            </p:nvSpPr>
            <p:spPr>
              <a:xfrm>
                <a:off x="6807629" y="1372457"/>
                <a:ext cx="4344390" cy="479521"/>
              </a:xfrm>
              <a:prstGeom prst="rect">
                <a:avLst/>
              </a:prstGeom>
              <a:noFill/>
            </p:spPr>
            <p:txBody>
              <a:bodyPr wrap="square" rtlCol="0">
                <a:spAutoFit/>
              </a:bodyPr>
              <a:lstStyle/>
              <a:p>
                <a:r>
                  <a:rPr lang="en-US" sz="2000" b="1" dirty="0">
                    <a:solidFill>
                      <a:srgbClr val="404040"/>
                    </a:solidFill>
                    <a:latin typeface="Arial" panose="020B0604020202020204" pitchFamily="34" charset="0"/>
                    <a:cs typeface="Arial" panose="020B0604020202020204" pitchFamily="34" charset="0"/>
                  </a:rPr>
                  <a:t>ANSYS Static Stractural Set Up</a:t>
                </a:r>
              </a:p>
            </p:txBody>
          </p:sp>
        </p:grpSp>
        <p:cxnSp>
          <p:nvCxnSpPr>
            <p:cNvPr id="8" name="Connettore diritto 7">
              <a:extLst>
                <a:ext uri="{FF2B5EF4-FFF2-40B4-BE49-F238E27FC236}">
                  <a16:creationId xmlns:a16="http://schemas.microsoft.com/office/drawing/2014/main" id="{B71EEB8A-19A6-3D45-D80B-4D269947E484}"/>
                </a:ext>
              </a:extLst>
            </p:cNvPr>
            <p:cNvCxnSpPr>
              <a:cxnSpLocks/>
            </p:cNvCxnSpPr>
            <p:nvPr/>
          </p:nvCxnSpPr>
          <p:spPr>
            <a:xfrm>
              <a:off x="6267519" y="1243859"/>
              <a:ext cx="0" cy="746165"/>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pic>
        <p:nvPicPr>
          <p:cNvPr id="18" name="Immagine 17">
            <a:extLst>
              <a:ext uri="{FF2B5EF4-FFF2-40B4-BE49-F238E27FC236}">
                <a16:creationId xmlns:a16="http://schemas.microsoft.com/office/drawing/2014/main" id="{F82DFA90-CBA2-4203-A4A1-61F254876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039" y="2418423"/>
            <a:ext cx="5020647" cy="4042487"/>
          </a:xfrm>
          <a:prstGeom prst="rect">
            <a:avLst/>
          </a:prstGeom>
        </p:spPr>
      </p:pic>
      <p:sp>
        <p:nvSpPr>
          <p:cNvPr id="13" name="CasellaDiTesto 12">
            <a:extLst>
              <a:ext uri="{FF2B5EF4-FFF2-40B4-BE49-F238E27FC236}">
                <a16:creationId xmlns:a16="http://schemas.microsoft.com/office/drawing/2014/main" id="{97B70F75-E9CF-A107-CF1E-7649D3A5C08E}"/>
              </a:ext>
            </a:extLst>
          </p:cNvPr>
          <p:cNvSpPr txBox="1"/>
          <p:nvPr/>
        </p:nvSpPr>
        <p:spPr>
          <a:xfrm>
            <a:off x="6188857" y="3069639"/>
            <a:ext cx="5027256" cy="3306546"/>
          </a:xfrm>
          <a:prstGeom prst="rect">
            <a:avLst/>
          </a:prstGeom>
          <a:noFill/>
        </p:spPr>
        <p:txBody>
          <a:bodyPr wrap="square" lIns="91440" tIns="45720" rIns="91440" bIns="45720" rtlCol="0" anchor="t">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lvl="0" algn="just">
              <a:lnSpc>
                <a:spcPts val="2000"/>
              </a:lnSpc>
              <a:spcAft>
                <a:spcPts val="800"/>
              </a:spcAft>
              <a:tabLst>
                <a:tab pos="4667250" algn="l"/>
              </a:tabLst>
            </a:pPr>
            <a:r>
              <a:rPr lang="en-GB" sz="1600" dirty="0">
                <a:solidFill>
                  <a:srgbClr val="404040"/>
                </a:solidFill>
                <a:latin typeface="Helvetica" panose="020B0604020202020204" pitchFamily="34" charset="0"/>
                <a:ea typeface="Calibri" panose="020F0502020204030204" pitchFamily="34" charset="0"/>
                <a:cs typeface="Arial" panose="020B0604020202020204" pitchFamily="34" charset="0"/>
              </a:rPr>
              <a:t>The simulation uses the previous CAD geometry with a minimum mesh size of 4 mm with a growth factor of 1.2 </a:t>
            </a:r>
            <a:r>
              <a:rPr lang="en-US" sz="1600" dirty="0">
                <a:solidFill>
                  <a:srgbClr val="404040"/>
                </a:solidFill>
                <a:effectLst/>
                <a:latin typeface="Helvetica" panose="020B0604020202020204" pitchFamily="34" charset="0"/>
                <a:ea typeface="Calibri" panose="020F0502020204030204" pitchFamily="34" charset="0"/>
                <a:cs typeface="Arial" panose="020B0604020202020204" pitchFamily="34" charset="0"/>
              </a:rPr>
              <a:t>and no capture curvature or proximity features.</a:t>
            </a:r>
            <a:endParaRPr lang="en-GB" sz="1600" dirty="0">
              <a:solidFill>
                <a:srgbClr val="404040"/>
              </a:solidFill>
              <a:effectLst/>
              <a:latin typeface="Helvetica" panose="020B0604020202020204" pitchFamily="34" charset="0"/>
              <a:ea typeface="Calibri" panose="020F0502020204030204" pitchFamily="34" charset="0"/>
            </a:endParaRPr>
          </a:p>
          <a:p>
            <a:pPr marL="342900" lvl="0" indent="-342900">
              <a:lnSpc>
                <a:spcPts val="2000"/>
              </a:lnSpc>
              <a:spcAft>
                <a:spcPts val="600"/>
              </a:spcAft>
              <a:buFont typeface="+mj-lt"/>
              <a:buAutoNum type="alphaUcPeriod"/>
              <a:tabLst>
                <a:tab pos="4667250" algn="l"/>
              </a:tabLst>
            </a:pPr>
            <a:r>
              <a:rPr lang="en-GB" sz="1600" dirty="0">
                <a:solidFill>
                  <a:srgbClr val="404040"/>
                </a:solidFill>
                <a:effectLst/>
                <a:latin typeface="Helvetica" panose="020B0604020202020204" pitchFamily="34" charset="0"/>
                <a:ea typeface="Calibri" panose="020F0502020204030204" pitchFamily="34" charset="0"/>
              </a:rPr>
              <a:t>Lower Screw modelled as a remote displacement;</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Upper Screw modelled as a remote displacement;</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Fz1 load applied on a Remote Point set at 15 mm from the tip of the </a:t>
            </a:r>
            <a:r>
              <a:rPr lang="en-GB" sz="1600" dirty="0" err="1">
                <a:solidFill>
                  <a:srgbClr val="404040"/>
                </a:solidFill>
                <a:latin typeface="Arial"/>
                <a:cs typeface="Arial"/>
              </a:rPr>
              <a:t>footpeg</a:t>
            </a:r>
            <a:r>
              <a:rPr lang="en-GB" sz="1600" dirty="0">
                <a:solidFill>
                  <a:srgbClr val="404040"/>
                </a:solidFill>
                <a:latin typeface="Arial"/>
                <a:cs typeface="Arial"/>
              </a:rPr>
              <a:t>;</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Brake Leverage Hinge reaction modelled as a remote force applied at the hinge surface;</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Brake Pump Holder load applied halfway on the two support surfaces through two remote forces.</a:t>
            </a:r>
          </a:p>
        </p:txBody>
      </p:sp>
    </p:spTree>
    <p:extLst>
      <p:ext uri="{BB962C8B-B14F-4D97-AF65-F5344CB8AC3E}">
        <p14:creationId xmlns:p14="http://schemas.microsoft.com/office/powerpoint/2010/main" val="28692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4</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it-IT" sz="3600" dirty="0">
                <a:solidFill>
                  <a:srgbClr val="BC2E29"/>
                </a:solidFill>
                <a:latin typeface="Arial" panose="020B0604020202020204" pitchFamily="34" charset="0"/>
                <a:cs typeface="Arial" panose="020B0604020202020204" pitchFamily="34" charset="0"/>
              </a:rPr>
              <a:t>F</a:t>
            </a:r>
            <a:r>
              <a:rPr lang="en-GB" sz="3600" dirty="0">
                <a:solidFill>
                  <a:srgbClr val="BC2E29"/>
                </a:solidFill>
                <a:latin typeface="Arial" panose="020B0604020202020204" pitchFamily="34" charset="0"/>
                <a:cs typeface="Arial" panose="020B0604020202020204" pitchFamily="34" charset="0"/>
              </a:rPr>
              <a:t>EM</a:t>
            </a:r>
          </a:p>
          <a:p>
            <a:pPr>
              <a:lnSpc>
                <a:spcPts val="3600"/>
              </a:lnSpc>
            </a:pPr>
            <a:r>
              <a:rPr lang="en-GB" sz="3600" dirty="0">
                <a:solidFill>
                  <a:srgbClr val="BC2E29"/>
                </a:solidFill>
                <a:latin typeface="Arial" panose="020B0604020202020204" pitchFamily="34" charset="0"/>
                <a:cs typeface="Arial" panose="020B0604020202020204" pitchFamily="34" charset="0"/>
              </a:rPr>
              <a:t>Validation</a:t>
            </a:r>
          </a:p>
        </p:txBody>
      </p:sp>
      <p:grpSp>
        <p:nvGrpSpPr>
          <p:cNvPr id="2" name="Gruppo 1">
            <a:extLst>
              <a:ext uri="{FF2B5EF4-FFF2-40B4-BE49-F238E27FC236}">
                <a16:creationId xmlns:a16="http://schemas.microsoft.com/office/drawing/2014/main" id="{5010BE6D-229F-069C-81E6-6C8E3E319596}"/>
              </a:ext>
            </a:extLst>
          </p:cNvPr>
          <p:cNvGrpSpPr/>
          <p:nvPr/>
        </p:nvGrpSpPr>
        <p:grpSpPr>
          <a:xfrm>
            <a:off x="695325" y="2241550"/>
            <a:ext cx="10801350" cy="4427538"/>
            <a:chOff x="301836" y="1243859"/>
            <a:chExt cx="11734451" cy="5306279"/>
          </a:xfrm>
        </p:grpSpPr>
        <p:grpSp>
          <p:nvGrpSpPr>
            <p:cNvPr id="6" name="Gruppo 5">
              <a:extLst>
                <a:ext uri="{FF2B5EF4-FFF2-40B4-BE49-F238E27FC236}">
                  <a16:creationId xmlns:a16="http://schemas.microsoft.com/office/drawing/2014/main" id="{ACCD7FBB-D642-6990-C20A-02F69C8C2FCE}"/>
                </a:ext>
              </a:extLst>
            </p:cNvPr>
            <p:cNvGrpSpPr/>
            <p:nvPr/>
          </p:nvGrpSpPr>
          <p:grpSpPr>
            <a:xfrm>
              <a:off x="301836" y="1243859"/>
              <a:ext cx="11734451" cy="5306279"/>
              <a:chOff x="2066009" y="1243859"/>
              <a:chExt cx="9334174" cy="5306279"/>
            </a:xfrm>
          </p:grpSpPr>
          <p:sp>
            <p:nvSpPr>
              <p:cNvPr id="10" name="Rounded Rectangle 3">
                <a:extLst>
                  <a:ext uri="{FF2B5EF4-FFF2-40B4-BE49-F238E27FC236}">
                    <a16:creationId xmlns:a16="http://schemas.microsoft.com/office/drawing/2014/main" id="{A94C9A07-3DE1-86DD-A555-F7C229E3E3F6}"/>
                  </a:ext>
                </a:extLst>
              </p:cNvPr>
              <p:cNvSpPr/>
              <p:nvPr/>
            </p:nvSpPr>
            <p:spPr>
              <a:xfrm>
                <a:off x="2066009" y="1243859"/>
                <a:ext cx="9334174" cy="5306279"/>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BF0562B-E1D4-60A9-42D6-D5FC74DD732E}"/>
                  </a:ext>
                </a:extLst>
              </p:cNvPr>
              <p:cNvSpPr txBox="1"/>
              <p:nvPr/>
            </p:nvSpPr>
            <p:spPr>
              <a:xfrm>
                <a:off x="6807629" y="1372457"/>
                <a:ext cx="4280318" cy="479521"/>
              </a:xfrm>
              <a:prstGeom prst="rect">
                <a:avLst/>
              </a:prstGeom>
              <a:noFill/>
            </p:spPr>
            <p:txBody>
              <a:bodyPr wrap="square" rtlCol="0">
                <a:spAutoFit/>
              </a:bodyPr>
              <a:lstStyle/>
              <a:p>
                <a:r>
                  <a:rPr lang="en-US" sz="2000" b="1" dirty="0">
                    <a:solidFill>
                      <a:srgbClr val="404040"/>
                    </a:solidFill>
                    <a:latin typeface="Arial" panose="020B0604020202020204" pitchFamily="34" charset="0"/>
                    <a:cs typeface="Arial" panose="020B0604020202020204" pitchFamily="34" charset="0"/>
                  </a:rPr>
                  <a:t>ANSYS Static Stractural Set Up</a:t>
                </a:r>
              </a:p>
            </p:txBody>
          </p:sp>
        </p:grpSp>
        <p:cxnSp>
          <p:nvCxnSpPr>
            <p:cNvPr id="8" name="Connettore diritto 7">
              <a:extLst>
                <a:ext uri="{FF2B5EF4-FFF2-40B4-BE49-F238E27FC236}">
                  <a16:creationId xmlns:a16="http://schemas.microsoft.com/office/drawing/2014/main" id="{B71EEB8A-19A6-3D45-D80B-4D269947E484}"/>
                </a:ext>
              </a:extLst>
            </p:cNvPr>
            <p:cNvCxnSpPr>
              <a:cxnSpLocks/>
            </p:cNvCxnSpPr>
            <p:nvPr/>
          </p:nvCxnSpPr>
          <p:spPr>
            <a:xfrm>
              <a:off x="6267519" y="1243859"/>
              <a:ext cx="0" cy="746165"/>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sp>
        <p:nvSpPr>
          <p:cNvPr id="41" name="CasellaDiTesto 40">
            <a:extLst>
              <a:ext uri="{FF2B5EF4-FFF2-40B4-BE49-F238E27FC236}">
                <a16:creationId xmlns:a16="http://schemas.microsoft.com/office/drawing/2014/main" id="{197BD31E-8B65-6F69-466C-84EA9A88BC5C}"/>
              </a:ext>
            </a:extLst>
          </p:cNvPr>
          <p:cNvSpPr txBox="1"/>
          <p:nvPr/>
        </p:nvSpPr>
        <p:spPr>
          <a:xfrm>
            <a:off x="6188857" y="3069639"/>
            <a:ext cx="5027256" cy="3306546"/>
          </a:xfrm>
          <a:prstGeom prst="rect">
            <a:avLst/>
          </a:prstGeom>
          <a:noFill/>
        </p:spPr>
        <p:txBody>
          <a:bodyPr wrap="square" lIns="91440" tIns="45720" rIns="91440" bIns="45720" rtlCol="0" anchor="t">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lvl="0" algn="just">
              <a:lnSpc>
                <a:spcPts val="2000"/>
              </a:lnSpc>
              <a:spcAft>
                <a:spcPts val="800"/>
              </a:spcAft>
              <a:tabLst>
                <a:tab pos="4667250" algn="l"/>
              </a:tabLst>
            </a:pPr>
            <a:r>
              <a:rPr lang="en-GB" sz="1600" dirty="0">
                <a:solidFill>
                  <a:srgbClr val="404040"/>
                </a:solidFill>
                <a:latin typeface="Helvetica" panose="020B0604020202020204" pitchFamily="34" charset="0"/>
                <a:ea typeface="Calibri" panose="020F0502020204030204" pitchFamily="34" charset="0"/>
                <a:cs typeface="Arial" panose="020B0604020202020204" pitchFamily="34" charset="0"/>
              </a:rPr>
              <a:t>The simulation uses the previous CAD geometry with a minimum mesh size of 4 mm with a growth factor of 1.2 </a:t>
            </a:r>
            <a:r>
              <a:rPr lang="en-US" sz="1600" dirty="0">
                <a:solidFill>
                  <a:srgbClr val="404040"/>
                </a:solidFill>
                <a:effectLst/>
                <a:latin typeface="Helvetica" panose="020B0604020202020204" pitchFamily="34" charset="0"/>
                <a:ea typeface="Calibri" panose="020F0502020204030204" pitchFamily="34" charset="0"/>
                <a:cs typeface="Arial" panose="020B0604020202020204" pitchFamily="34" charset="0"/>
              </a:rPr>
              <a:t>and no capture curvature or proximity features.</a:t>
            </a:r>
            <a:endParaRPr lang="en-GB" sz="1600" dirty="0">
              <a:solidFill>
                <a:srgbClr val="404040"/>
              </a:solidFill>
              <a:effectLst/>
              <a:latin typeface="Helvetica" panose="020B0604020202020204" pitchFamily="34" charset="0"/>
              <a:ea typeface="Calibri" panose="020F0502020204030204" pitchFamily="34" charset="0"/>
            </a:endParaRPr>
          </a:p>
          <a:p>
            <a:pPr marL="342900" lvl="0" indent="-342900">
              <a:lnSpc>
                <a:spcPts val="2000"/>
              </a:lnSpc>
              <a:spcAft>
                <a:spcPts val="600"/>
              </a:spcAft>
              <a:buFont typeface="+mj-lt"/>
              <a:buAutoNum type="alphaUcPeriod"/>
              <a:tabLst>
                <a:tab pos="4667250" algn="l"/>
              </a:tabLst>
            </a:pPr>
            <a:r>
              <a:rPr lang="en-GB" sz="1600" dirty="0">
                <a:solidFill>
                  <a:srgbClr val="404040"/>
                </a:solidFill>
                <a:effectLst/>
                <a:latin typeface="Helvetica" panose="020B0604020202020204" pitchFamily="34" charset="0"/>
                <a:ea typeface="Calibri" panose="020F0502020204030204" pitchFamily="34" charset="0"/>
              </a:rPr>
              <a:t>Lower Screw modelled as a remote displacement;</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Upper Screw modelled as a remote displacement;</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Fz1 load applied on a Remote Point set at 15 mm from the tip of the </a:t>
            </a:r>
            <a:r>
              <a:rPr lang="en-GB" sz="1600" dirty="0" err="1">
                <a:solidFill>
                  <a:srgbClr val="404040"/>
                </a:solidFill>
                <a:latin typeface="Arial"/>
                <a:cs typeface="Arial"/>
              </a:rPr>
              <a:t>footpeg</a:t>
            </a:r>
            <a:r>
              <a:rPr lang="en-GB" sz="1600" dirty="0">
                <a:solidFill>
                  <a:srgbClr val="404040"/>
                </a:solidFill>
                <a:latin typeface="Arial"/>
                <a:cs typeface="Arial"/>
              </a:rPr>
              <a:t>;</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Brake Leverage Hinge reaction modelled as a remote force applied at the hinge surface;</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Brake Pump Holder load applied halfway on the two support surfaces through two remote forces.</a:t>
            </a:r>
          </a:p>
        </p:txBody>
      </p:sp>
      <p:pic>
        <p:nvPicPr>
          <p:cNvPr id="14" name="Immagine 13">
            <a:extLst>
              <a:ext uri="{FF2B5EF4-FFF2-40B4-BE49-F238E27FC236}">
                <a16:creationId xmlns:a16="http://schemas.microsoft.com/office/drawing/2014/main" id="{019E791F-402E-1140-C78C-40A4843F9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39" y="2416135"/>
            <a:ext cx="5027256" cy="4047808"/>
          </a:xfrm>
          <a:prstGeom prst="rect">
            <a:avLst/>
          </a:prstGeom>
        </p:spPr>
      </p:pic>
    </p:spTree>
    <p:extLst>
      <p:ext uri="{BB962C8B-B14F-4D97-AF65-F5344CB8AC3E}">
        <p14:creationId xmlns:p14="http://schemas.microsoft.com/office/powerpoint/2010/main" val="12427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4</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it-IT" sz="3600" dirty="0">
                <a:solidFill>
                  <a:srgbClr val="BC2E29"/>
                </a:solidFill>
                <a:latin typeface="Arial" panose="020B0604020202020204" pitchFamily="34" charset="0"/>
                <a:cs typeface="Arial" panose="020B0604020202020204" pitchFamily="34" charset="0"/>
              </a:rPr>
              <a:t>F</a:t>
            </a:r>
            <a:r>
              <a:rPr lang="en-GB" sz="3600" dirty="0">
                <a:solidFill>
                  <a:srgbClr val="BC2E29"/>
                </a:solidFill>
                <a:latin typeface="Arial" panose="020B0604020202020204" pitchFamily="34" charset="0"/>
                <a:cs typeface="Arial" panose="020B0604020202020204" pitchFamily="34" charset="0"/>
              </a:rPr>
              <a:t>EM</a:t>
            </a:r>
          </a:p>
          <a:p>
            <a:pPr>
              <a:lnSpc>
                <a:spcPts val="3600"/>
              </a:lnSpc>
            </a:pPr>
            <a:r>
              <a:rPr lang="en-GB" sz="3600" dirty="0">
                <a:solidFill>
                  <a:srgbClr val="BC2E29"/>
                </a:solidFill>
                <a:latin typeface="Arial" panose="020B0604020202020204" pitchFamily="34" charset="0"/>
                <a:cs typeface="Arial" panose="020B0604020202020204" pitchFamily="34" charset="0"/>
              </a:rPr>
              <a:t>Validation</a:t>
            </a:r>
          </a:p>
        </p:txBody>
      </p:sp>
      <p:grpSp>
        <p:nvGrpSpPr>
          <p:cNvPr id="2" name="Gruppo 1">
            <a:extLst>
              <a:ext uri="{FF2B5EF4-FFF2-40B4-BE49-F238E27FC236}">
                <a16:creationId xmlns:a16="http://schemas.microsoft.com/office/drawing/2014/main" id="{5010BE6D-229F-069C-81E6-6C8E3E319596}"/>
              </a:ext>
            </a:extLst>
          </p:cNvPr>
          <p:cNvGrpSpPr/>
          <p:nvPr/>
        </p:nvGrpSpPr>
        <p:grpSpPr>
          <a:xfrm>
            <a:off x="695325" y="2241550"/>
            <a:ext cx="10801350" cy="4427538"/>
            <a:chOff x="301836" y="1243859"/>
            <a:chExt cx="11734451" cy="5306279"/>
          </a:xfrm>
        </p:grpSpPr>
        <p:grpSp>
          <p:nvGrpSpPr>
            <p:cNvPr id="6" name="Gruppo 5">
              <a:extLst>
                <a:ext uri="{FF2B5EF4-FFF2-40B4-BE49-F238E27FC236}">
                  <a16:creationId xmlns:a16="http://schemas.microsoft.com/office/drawing/2014/main" id="{ACCD7FBB-D642-6990-C20A-02F69C8C2FCE}"/>
                </a:ext>
              </a:extLst>
            </p:cNvPr>
            <p:cNvGrpSpPr/>
            <p:nvPr/>
          </p:nvGrpSpPr>
          <p:grpSpPr>
            <a:xfrm>
              <a:off x="301836" y="1243859"/>
              <a:ext cx="11734451" cy="5306279"/>
              <a:chOff x="2066009" y="1243859"/>
              <a:chExt cx="9334174" cy="5306279"/>
            </a:xfrm>
          </p:grpSpPr>
          <p:sp>
            <p:nvSpPr>
              <p:cNvPr id="10" name="Rounded Rectangle 3">
                <a:extLst>
                  <a:ext uri="{FF2B5EF4-FFF2-40B4-BE49-F238E27FC236}">
                    <a16:creationId xmlns:a16="http://schemas.microsoft.com/office/drawing/2014/main" id="{A94C9A07-3DE1-86DD-A555-F7C229E3E3F6}"/>
                  </a:ext>
                </a:extLst>
              </p:cNvPr>
              <p:cNvSpPr/>
              <p:nvPr/>
            </p:nvSpPr>
            <p:spPr>
              <a:xfrm>
                <a:off x="2066009" y="1243859"/>
                <a:ext cx="9334174" cy="5306279"/>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BF0562B-E1D4-60A9-42D6-D5FC74DD732E}"/>
                  </a:ext>
                </a:extLst>
              </p:cNvPr>
              <p:cNvSpPr txBox="1"/>
              <p:nvPr/>
            </p:nvSpPr>
            <p:spPr>
              <a:xfrm>
                <a:off x="6807629" y="1372457"/>
                <a:ext cx="4148427" cy="848381"/>
              </a:xfrm>
              <a:prstGeom prst="rect">
                <a:avLst/>
              </a:prstGeom>
              <a:noFill/>
            </p:spPr>
            <p:txBody>
              <a:bodyPr wrap="square" rtlCol="0">
                <a:spAutoFit/>
              </a:bodyPr>
              <a:lstStyle/>
              <a:p>
                <a:r>
                  <a:rPr lang="en-US" sz="2000" b="1" dirty="0">
                    <a:solidFill>
                      <a:srgbClr val="404040"/>
                    </a:solidFill>
                    <a:latin typeface="Arial" panose="020B0604020202020204" pitchFamily="34" charset="0"/>
                    <a:cs typeface="Arial" panose="020B0604020202020204" pitchFamily="34" charset="0"/>
                  </a:rPr>
                  <a:t>Comparison among Analytical and Validation Results</a:t>
                </a:r>
              </a:p>
            </p:txBody>
          </p:sp>
        </p:grpSp>
        <p:cxnSp>
          <p:nvCxnSpPr>
            <p:cNvPr id="8" name="Connettore diritto 7">
              <a:extLst>
                <a:ext uri="{FF2B5EF4-FFF2-40B4-BE49-F238E27FC236}">
                  <a16:creationId xmlns:a16="http://schemas.microsoft.com/office/drawing/2014/main" id="{B71EEB8A-19A6-3D45-D80B-4D269947E484}"/>
                </a:ext>
              </a:extLst>
            </p:cNvPr>
            <p:cNvCxnSpPr>
              <a:cxnSpLocks/>
            </p:cNvCxnSpPr>
            <p:nvPr/>
          </p:nvCxnSpPr>
          <p:spPr>
            <a:xfrm>
              <a:off x="6267519" y="1243859"/>
              <a:ext cx="0" cy="976980"/>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graphicFrame>
        <p:nvGraphicFramePr>
          <p:cNvPr id="15" name="Tabella 14">
            <a:extLst>
              <a:ext uri="{FF2B5EF4-FFF2-40B4-BE49-F238E27FC236}">
                <a16:creationId xmlns:a16="http://schemas.microsoft.com/office/drawing/2014/main" id="{842DDE89-859B-A96F-2B64-BC88FB69B005}"/>
              </a:ext>
            </a:extLst>
          </p:cNvPr>
          <p:cNvGraphicFramePr>
            <a:graphicFrameLocks noGrp="1"/>
          </p:cNvGraphicFramePr>
          <p:nvPr>
            <p:extLst>
              <p:ext uri="{D42A27DB-BD31-4B8C-83A1-F6EECF244321}">
                <p14:modId xmlns:p14="http://schemas.microsoft.com/office/powerpoint/2010/main" val="1131795399"/>
              </p:ext>
            </p:extLst>
          </p:nvPr>
        </p:nvGraphicFramePr>
        <p:xfrm>
          <a:off x="1041272" y="3288783"/>
          <a:ext cx="10109455" cy="3087300"/>
        </p:xfrm>
        <a:graphic>
          <a:graphicData uri="http://schemas.openxmlformats.org/drawingml/2006/table">
            <a:tbl>
              <a:tblPr>
                <a:tableStyleId>{5C22544A-7EE6-4342-B048-85BDC9FD1C3A}</a:tableStyleId>
              </a:tblPr>
              <a:tblGrid>
                <a:gridCol w="3002408">
                  <a:extLst>
                    <a:ext uri="{9D8B030D-6E8A-4147-A177-3AD203B41FA5}">
                      <a16:colId xmlns:a16="http://schemas.microsoft.com/office/drawing/2014/main" val="3629283842"/>
                    </a:ext>
                  </a:extLst>
                </a:gridCol>
                <a:gridCol w="1041374">
                  <a:extLst>
                    <a:ext uri="{9D8B030D-6E8A-4147-A177-3AD203B41FA5}">
                      <a16:colId xmlns:a16="http://schemas.microsoft.com/office/drawing/2014/main" val="3454931928"/>
                    </a:ext>
                  </a:extLst>
                </a:gridCol>
                <a:gridCol w="2021891">
                  <a:extLst>
                    <a:ext uri="{9D8B030D-6E8A-4147-A177-3AD203B41FA5}">
                      <a16:colId xmlns:a16="http://schemas.microsoft.com/office/drawing/2014/main" val="286284154"/>
                    </a:ext>
                  </a:extLst>
                </a:gridCol>
                <a:gridCol w="2021891">
                  <a:extLst>
                    <a:ext uri="{9D8B030D-6E8A-4147-A177-3AD203B41FA5}">
                      <a16:colId xmlns:a16="http://schemas.microsoft.com/office/drawing/2014/main" val="621752754"/>
                    </a:ext>
                  </a:extLst>
                </a:gridCol>
                <a:gridCol w="2021891">
                  <a:extLst>
                    <a:ext uri="{9D8B030D-6E8A-4147-A177-3AD203B41FA5}">
                      <a16:colId xmlns:a16="http://schemas.microsoft.com/office/drawing/2014/main" val="697489920"/>
                    </a:ext>
                  </a:extLst>
                </a:gridCol>
              </a:tblGrid>
              <a:tr h="324000">
                <a:tc rowSpan="2" gridSpan="2">
                  <a:txBody>
                    <a:bodyPr/>
                    <a:lstStyle/>
                    <a:p>
                      <a:pPr algn="ctr" fontAlgn="b"/>
                      <a:r>
                        <a:rPr lang="en-GB" sz="1600" b="1" u="none" strike="noStrike" dirty="0">
                          <a:solidFill>
                            <a:srgbClr val="404040"/>
                          </a:solidFill>
                          <a:effectLst/>
                          <a:latin typeface="Arial Rounded MT" panose="02000506050000020004" pitchFamily="2" charset="0"/>
                        </a:rPr>
                        <a:t>Results</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algn="ctr" fontAlgn="b"/>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b"/>
                      <a:r>
                        <a:rPr lang="en-GB" sz="1600" b="1" u="none" strike="noStrike" dirty="0">
                          <a:solidFill>
                            <a:srgbClr val="404040"/>
                          </a:solidFill>
                          <a:effectLst/>
                          <a:latin typeface="Arial Rounded MT" panose="02000506050000020004" pitchFamily="2" charset="0"/>
                        </a:rPr>
                        <a:t>Analytical</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GB" sz="1600" b="1" u="none" strike="noStrike" dirty="0" err="1">
                          <a:solidFill>
                            <a:srgbClr val="404040"/>
                          </a:solidFill>
                          <a:effectLst/>
                          <a:latin typeface="Arial Rounded MT" panose="02000506050000020004" pitchFamily="2" charset="0"/>
                        </a:rPr>
                        <a:t>Warped_REV.wbpj</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57287"/>
                  </a:ext>
                </a:extLst>
              </a:tr>
              <a:tr h="324000">
                <a:tc gridSpan="2" vMerge="1">
                  <a:txBody>
                    <a:bodyPr/>
                    <a:lstStyle/>
                    <a:p>
                      <a:pPr algn="ctr" fontAlgn="b"/>
                      <a:endParaRPr lang="en-GB" sz="1600" b="0"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algn="ctr" fontAlgn="b"/>
                      <a:endParaRPr lang="en-GB" sz="1600" b="0"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GB" sz="1600" b="0"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FEM</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E%</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9362005"/>
                  </a:ext>
                </a:extLst>
              </a:tr>
              <a:tr h="324000">
                <a:tc rowSpan="3">
                  <a:txBody>
                    <a:bodyPr/>
                    <a:lstStyle/>
                    <a:p>
                      <a:pPr marL="108000" algn="l" fontAlgn="b"/>
                      <a:r>
                        <a:rPr lang="it-IT" sz="1600" b="1" i="0" u="none" strike="noStrike" dirty="0">
                          <a:solidFill>
                            <a:srgbClr val="404040"/>
                          </a:solidFill>
                          <a:effectLst/>
                          <a:latin typeface="Arial Rounded MT" panose="02000506050000020004" pitchFamily="2" charset="0"/>
                        </a:rPr>
                        <a:t>Top </a:t>
                      </a:r>
                      <a:r>
                        <a:rPr lang="it-IT" sz="1600" b="1" i="0" u="none" strike="noStrike" dirty="0" err="1">
                          <a:solidFill>
                            <a:srgbClr val="404040"/>
                          </a:solidFill>
                          <a:effectLst/>
                          <a:latin typeface="Arial Rounded MT" panose="02000506050000020004" pitchFamily="2" charset="0"/>
                        </a:rPr>
                        <a:t>Screw</a:t>
                      </a:r>
                      <a:r>
                        <a:rPr lang="it-IT" sz="1600" b="1" i="0" u="none" strike="noStrike" dirty="0">
                          <a:solidFill>
                            <a:srgbClr val="404040"/>
                          </a:solidFill>
                          <a:effectLst/>
                          <a:latin typeface="Arial Rounded MT" panose="02000506050000020004" pitchFamily="2" charset="0"/>
                        </a:rPr>
                        <a:t> Reaction [N]</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X</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2707</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2,584.30</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-4.53%</a:t>
                      </a:r>
                      <a:endParaRPr lang="en-GB" sz="160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8817956"/>
                  </a:ext>
                </a:extLst>
              </a:tr>
              <a:tr h="324000">
                <a:tc vMerge="1">
                  <a:txBody>
                    <a:bodyPr/>
                    <a:lstStyle/>
                    <a:p>
                      <a:pPr algn="l" fontAlgn="b"/>
                      <a:endParaRPr lang="en-GB" sz="1600" b="0"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Y</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-1,791.90</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en-US"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a:t>
                      </a:r>
                      <a:endParaRPr lang="en-GB" sz="160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4589684"/>
                  </a:ext>
                </a:extLst>
              </a:tr>
              <a:tr h="324000">
                <a:tc vMerge="1">
                  <a:txBody>
                    <a:bodyPr/>
                    <a:lstStyle/>
                    <a:p>
                      <a:pPr algn="l" fontAlgn="b"/>
                      <a:endParaRPr lang="en-GB" sz="1600" b="0"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Z</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156</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176.10</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12.88%</a:t>
                      </a:r>
                      <a:endParaRPr lang="en-GB" sz="160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0725588"/>
                  </a:ext>
                </a:extLst>
              </a:tr>
              <a:tr h="324000">
                <a:tc rowSpan="3">
                  <a:txBody>
                    <a:bodyPr/>
                    <a:lstStyle/>
                    <a:p>
                      <a:pPr marL="108000" algn="l" fontAlgn="b"/>
                      <a:r>
                        <a:rPr lang="it-IT" sz="1600" b="1" i="0" u="none" strike="noStrike" dirty="0">
                          <a:solidFill>
                            <a:srgbClr val="404040"/>
                          </a:solidFill>
                          <a:effectLst/>
                          <a:latin typeface="Arial Rounded MT" panose="02000506050000020004" pitchFamily="2" charset="0"/>
                        </a:rPr>
                        <a:t>Bottom </a:t>
                      </a:r>
                      <a:r>
                        <a:rPr lang="it-IT" sz="1600" b="1" i="0" u="none" strike="noStrike" dirty="0" err="1">
                          <a:solidFill>
                            <a:srgbClr val="404040"/>
                          </a:solidFill>
                          <a:effectLst/>
                          <a:latin typeface="Arial Rounded MT" panose="02000506050000020004" pitchFamily="2" charset="0"/>
                        </a:rPr>
                        <a:t>Screw</a:t>
                      </a:r>
                      <a:r>
                        <a:rPr lang="it-IT" sz="1600" b="1" i="0" u="none" strike="noStrike" dirty="0">
                          <a:solidFill>
                            <a:srgbClr val="404040"/>
                          </a:solidFill>
                          <a:effectLst/>
                          <a:latin typeface="Arial Rounded MT" panose="02000506050000020004" pitchFamily="2" charset="0"/>
                        </a:rPr>
                        <a:t> Reaction [N]</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X</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-2707</a:t>
                      </a:r>
                      <a:endParaRPr lang="en-GB" sz="160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-2,854.30</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5.44%</a:t>
                      </a:r>
                      <a:endParaRPr lang="en-GB" sz="160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16158"/>
                  </a:ext>
                </a:extLst>
              </a:tr>
              <a:tr h="324000">
                <a:tc vMerge="1">
                  <a:txBody>
                    <a:bodyPr/>
                    <a:lstStyle/>
                    <a:p>
                      <a:pPr algn="l" fontAlgn="b"/>
                      <a:endParaRPr lang="en-GB" sz="1600" b="0"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Y</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a:t>
                      </a:r>
                      <a:endParaRPr lang="en-GB" sz="160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1,791.90</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en-US"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938096"/>
                  </a:ext>
                </a:extLst>
              </a:tr>
              <a:tr h="324000">
                <a:tc vMerge="1">
                  <a:txBody>
                    <a:bodyPr/>
                    <a:lstStyle/>
                    <a:p>
                      <a:pPr algn="l" fontAlgn="b"/>
                      <a:endParaRPr lang="en-GB" sz="1600" b="0"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Z</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844</a:t>
                      </a:r>
                      <a:endParaRPr lang="en-GB" sz="160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823.89</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-2.38%</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767098"/>
                  </a:ext>
                </a:extLst>
              </a:tr>
              <a:tr h="324000">
                <a:tc gridSpan="2">
                  <a:txBody>
                    <a:bodyPr/>
                    <a:lstStyle/>
                    <a:p>
                      <a:pPr marL="108000" algn="l" fontAlgn="b"/>
                      <a:r>
                        <a:rPr lang="en-US" sz="1600" b="1" kern="1200" dirty="0" err="1">
                          <a:solidFill>
                            <a:srgbClr val="404040"/>
                          </a:solidFill>
                          <a:effectLst/>
                          <a:latin typeface="Arial Rounded MT" panose="02000506050000020004" pitchFamily="2" charset="0"/>
                          <a:ea typeface="+mn-ea"/>
                          <a:cs typeface="+mn-cs"/>
                        </a:rPr>
                        <a:t>Footpeg</a:t>
                      </a:r>
                      <a:r>
                        <a:rPr lang="en-US" sz="1600" b="1" kern="1200" dirty="0">
                          <a:solidFill>
                            <a:srgbClr val="404040"/>
                          </a:solidFill>
                          <a:effectLst/>
                          <a:latin typeface="Arial Rounded MT" panose="02000506050000020004" pitchFamily="2" charset="0"/>
                          <a:ea typeface="+mn-ea"/>
                          <a:cs typeface="+mn-cs"/>
                        </a:rPr>
                        <a:t> Tip Displacement</a:t>
                      </a:r>
                      <a:br>
                        <a:rPr lang="en-US" sz="1600" b="1" kern="1200" dirty="0">
                          <a:solidFill>
                            <a:srgbClr val="404040"/>
                          </a:solidFill>
                          <a:effectLst/>
                          <a:latin typeface="Arial Rounded MT" panose="02000506050000020004" pitchFamily="2" charset="0"/>
                          <a:ea typeface="+mn-ea"/>
                          <a:cs typeface="+mn-cs"/>
                        </a:rPr>
                      </a:br>
                      <a:r>
                        <a:rPr lang="en-US" sz="1600" b="1" kern="1200" dirty="0">
                          <a:solidFill>
                            <a:srgbClr val="404040"/>
                          </a:solidFill>
                          <a:effectLst/>
                          <a:latin typeface="Arial Rounded MT" panose="02000506050000020004" pitchFamily="2" charset="0"/>
                          <a:ea typeface="+mn-ea"/>
                          <a:cs typeface="+mn-cs"/>
                        </a:rPr>
                        <a:t>(Remote Point) [mm]</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GB" sz="1600" b="0"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Helvetica" panose="020B0604020202020204" pitchFamily="34" charset="0"/>
                        </a:rPr>
                        <a:t>-0.04064</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a:solidFill>
                            <a:srgbClr val="404040"/>
                          </a:solidFill>
                          <a:effectLst/>
                          <a:latin typeface="Arial Rounded MT" panose="02000506050000020004" pitchFamily="2" charset="0"/>
                          <a:ea typeface="Times New Roman" panose="02020603050405020304" pitchFamily="18" charset="0"/>
                          <a:cs typeface="Helvetica" panose="020B0604020202020204" pitchFamily="34" charset="0"/>
                        </a:rPr>
                        <a:t>-0.77299</a:t>
                      </a:r>
                      <a:endParaRPr lang="en-GB" sz="160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dirty="0">
                          <a:solidFill>
                            <a:srgbClr val="404040"/>
                          </a:solidFill>
                          <a:effectLst/>
                          <a:latin typeface="Arial Rounded MT" panose="02000506050000020004" pitchFamily="2" charset="0"/>
                          <a:ea typeface="Times New Roman" panose="02020603050405020304" pitchFamily="18" charset="0"/>
                          <a:cs typeface="Helvetica" panose="020B0604020202020204" pitchFamily="34" charset="0"/>
                        </a:rPr>
                        <a:t>1802.04%</a:t>
                      </a: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4909279"/>
                  </a:ext>
                </a:extLst>
              </a:tr>
            </a:tbl>
          </a:graphicData>
        </a:graphic>
      </p:graphicFrame>
    </p:spTree>
    <p:extLst>
      <p:ext uri="{BB962C8B-B14F-4D97-AF65-F5344CB8AC3E}">
        <p14:creationId xmlns:p14="http://schemas.microsoft.com/office/powerpoint/2010/main" val="160934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192269"/>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5</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5622863"/>
            <a:ext cx="3748565" cy="1015663"/>
          </a:xfrm>
          <a:prstGeom prst="rect">
            <a:avLst/>
          </a:prstGeom>
          <a:noFill/>
        </p:spPr>
        <p:txBody>
          <a:bodyPr wrap="square" rtlCol="0">
            <a:spAutoFit/>
          </a:bodyPr>
          <a:lstStyle/>
          <a:p>
            <a:pPr>
              <a:lnSpc>
                <a:spcPts val="3600"/>
              </a:lnSpc>
            </a:pPr>
            <a:r>
              <a:rPr lang="it-IT" sz="3600" dirty="0">
                <a:solidFill>
                  <a:srgbClr val="BC2E29"/>
                </a:solidFill>
                <a:latin typeface="Arial" panose="020B0604020202020204" pitchFamily="34" charset="0"/>
                <a:cs typeface="Arial" panose="020B0604020202020204" pitchFamily="34" charset="0"/>
              </a:rPr>
              <a:t>F</a:t>
            </a:r>
            <a:r>
              <a:rPr lang="en-GB" sz="3600" dirty="0">
                <a:solidFill>
                  <a:srgbClr val="BC2E29"/>
                </a:solidFill>
                <a:latin typeface="Arial" panose="020B0604020202020204" pitchFamily="34" charset="0"/>
                <a:cs typeface="Arial" panose="020B0604020202020204" pitchFamily="34" charset="0"/>
              </a:rPr>
              <a:t>EM</a:t>
            </a:r>
          </a:p>
          <a:p>
            <a:pPr>
              <a:lnSpc>
                <a:spcPts val="3600"/>
              </a:lnSpc>
            </a:pPr>
            <a:r>
              <a:rPr lang="en-GB" sz="3600" dirty="0">
                <a:solidFill>
                  <a:srgbClr val="BC2E29"/>
                </a:solidFill>
                <a:latin typeface="Arial" panose="020B0604020202020204" pitchFamily="34" charset="0"/>
                <a:cs typeface="Arial" panose="020B0604020202020204" pitchFamily="34" charset="0"/>
              </a:rPr>
              <a:t>Optimization</a:t>
            </a:r>
          </a:p>
        </p:txBody>
      </p:sp>
      <p:grpSp>
        <p:nvGrpSpPr>
          <p:cNvPr id="2" name="Gruppo 1">
            <a:extLst>
              <a:ext uri="{FF2B5EF4-FFF2-40B4-BE49-F238E27FC236}">
                <a16:creationId xmlns:a16="http://schemas.microsoft.com/office/drawing/2014/main" id="{5010BE6D-229F-069C-81E6-6C8E3E319596}"/>
              </a:ext>
            </a:extLst>
          </p:cNvPr>
          <p:cNvGrpSpPr/>
          <p:nvPr/>
        </p:nvGrpSpPr>
        <p:grpSpPr>
          <a:xfrm>
            <a:off x="695325" y="980028"/>
            <a:ext cx="10801350" cy="4427538"/>
            <a:chOff x="301836" y="1243859"/>
            <a:chExt cx="11734451" cy="5306279"/>
          </a:xfrm>
        </p:grpSpPr>
        <p:grpSp>
          <p:nvGrpSpPr>
            <p:cNvPr id="6" name="Gruppo 5">
              <a:extLst>
                <a:ext uri="{FF2B5EF4-FFF2-40B4-BE49-F238E27FC236}">
                  <a16:creationId xmlns:a16="http://schemas.microsoft.com/office/drawing/2014/main" id="{ACCD7FBB-D642-6990-C20A-02F69C8C2FCE}"/>
                </a:ext>
              </a:extLst>
            </p:cNvPr>
            <p:cNvGrpSpPr/>
            <p:nvPr/>
          </p:nvGrpSpPr>
          <p:grpSpPr>
            <a:xfrm>
              <a:off x="301836" y="1243859"/>
              <a:ext cx="11734451" cy="5306279"/>
              <a:chOff x="2066009" y="1243859"/>
              <a:chExt cx="9334174" cy="5306279"/>
            </a:xfrm>
          </p:grpSpPr>
          <p:sp>
            <p:nvSpPr>
              <p:cNvPr id="10" name="Rounded Rectangle 3">
                <a:extLst>
                  <a:ext uri="{FF2B5EF4-FFF2-40B4-BE49-F238E27FC236}">
                    <a16:creationId xmlns:a16="http://schemas.microsoft.com/office/drawing/2014/main" id="{A94C9A07-3DE1-86DD-A555-F7C229E3E3F6}"/>
                  </a:ext>
                </a:extLst>
              </p:cNvPr>
              <p:cNvSpPr/>
              <p:nvPr/>
            </p:nvSpPr>
            <p:spPr>
              <a:xfrm>
                <a:off x="2066009" y="1243859"/>
                <a:ext cx="9334174" cy="5306279"/>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BF0562B-E1D4-60A9-42D6-D5FC74DD732E}"/>
                  </a:ext>
                </a:extLst>
              </p:cNvPr>
              <p:cNvSpPr txBox="1"/>
              <p:nvPr/>
            </p:nvSpPr>
            <p:spPr>
              <a:xfrm>
                <a:off x="2391319" y="1372457"/>
                <a:ext cx="4341777" cy="479521"/>
              </a:xfrm>
              <a:prstGeom prst="rect">
                <a:avLst/>
              </a:prstGeom>
              <a:noFill/>
            </p:spPr>
            <p:txBody>
              <a:bodyPr wrap="square" rtlCol="0">
                <a:spAutoFit/>
              </a:bodyPr>
              <a:lstStyle/>
              <a:p>
                <a:r>
                  <a:rPr lang="en-US" sz="2000" b="1" dirty="0">
                    <a:solidFill>
                      <a:srgbClr val="404040"/>
                    </a:solidFill>
                    <a:latin typeface="Arial" panose="020B0604020202020204" pitchFamily="34" charset="0"/>
                    <a:cs typeface="Arial" panose="020B0604020202020204" pitchFamily="34" charset="0"/>
                  </a:rPr>
                  <a:t>ANSYS Topological Optimization Set Up</a:t>
                </a:r>
              </a:p>
            </p:txBody>
          </p:sp>
        </p:grpSp>
        <p:cxnSp>
          <p:nvCxnSpPr>
            <p:cNvPr id="8" name="Connettore diritto 7">
              <a:extLst>
                <a:ext uri="{FF2B5EF4-FFF2-40B4-BE49-F238E27FC236}">
                  <a16:creationId xmlns:a16="http://schemas.microsoft.com/office/drawing/2014/main" id="{B71EEB8A-19A6-3D45-D80B-4D269947E484}"/>
                </a:ext>
              </a:extLst>
            </p:cNvPr>
            <p:cNvCxnSpPr>
              <a:cxnSpLocks/>
            </p:cNvCxnSpPr>
            <p:nvPr/>
          </p:nvCxnSpPr>
          <p:spPr>
            <a:xfrm>
              <a:off x="715557" y="1243859"/>
              <a:ext cx="0" cy="746165"/>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sp>
        <p:nvSpPr>
          <p:cNvPr id="41" name="CasellaDiTesto 40">
            <a:extLst>
              <a:ext uri="{FF2B5EF4-FFF2-40B4-BE49-F238E27FC236}">
                <a16:creationId xmlns:a16="http://schemas.microsoft.com/office/drawing/2014/main" id="{197BD31E-8B65-6F69-466C-84EA9A88BC5C}"/>
              </a:ext>
            </a:extLst>
          </p:cNvPr>
          <p:cNvSpPr txBox="1"/>
          <p:nvPr/>
        </p:nvSpPr>
        <p:spPr>
          <a:xfrm>
            <a:off x="1068744" y="1808117"/>
            <a:ext cx="5027256" cy="3024418"/>
          </a:xfrm>
          <a:prstGeom prst="rect">
            <a:avLst/>
          </a:prstGeom>
          <a:noFill/>
        </p:spPr>
        <p:txBody>
          <a:bodyPr wrap="square" lIns="91440" tIns="45720" rIns="91440" bIns="45720" rtlCol="0" anchor="t">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lvl="0" algn="just">
              <a:lnSpc>
                <a:spcPts val="2000"/>
              </a:lnSpc>
              <a:spcAft>
                <a:spcPts val="1200"/>
              </a:spcAft>
              <a:tabLst>
                <a:tab pos="4667250" algn="l"/>
              </a:tabLst>
            </a:pPr>
            <a:r>
              <a:rPr lang="en-US" sz="1600" dirty="0">
                <a:solidFill>
                  <a:srgbClr val="404040"/>
                </a:solidFill>
                <a:effectLst/>
                <a:latin typeface="Helvetica" panose="020B0604020202020204" pitchFamily="34" charset="0"/>
                <a:ea typeface="MS Mincho" panose="02020609040205080304" pitchFamily="49" charset="-128"/>
                <a:cs typeface="Helvetica" panose="020B0604020202020204" pitchFamily="34" charset="0"/>
              </a:rPr>
              <a:t>The previous structural simulation results were used as input for topological optimization.</a:t>
            </a:r>
            <a:endParaRPr lang="en-GB" sz="1600" dirty="0">
              <a:solidFill>
                <a:srgbClr val="404040"/>
              </a:solidFill>
              <a:effectLst/>
              <a:latin typeface="Helvetica" panose="020B0604020202020204" pitchFamily="34" charset="0"/>
              <a:ea typeface="Calibri" panose="020F0502020204030204" pitchFamily="34" charset="0"/>
            </a:endParaRPr>
          </a:p>
          <a:p>
            <a:pPr marL="342900" lvl="0" indent="-342900">
              <a:lnSpc>
                <a:spcPts val="2000"/>
              </a:lnSpc>
              <a:spcAft>
                <a:spcPts val="600"/>
              </a:spcAft>
              <a:buFont typeface="+mj-lt"/>
              <a:buAutoNum type="alphaUcPeriod"/>
              <a:tabLst>
                <a:tab pos="4667250" algn="l"/>
              </a:tabLst>
            </a:pPr>
            <a:r>
              <a:rPr lang="en-GB" sz="1600" dirty="0">
                <a:solidFill>
                  <a:srgbClr val="404040"/>
                </a:solidFill>
                <a:effectLst/>
                <a:latin typeface="Helvetica" panose="020B0604020202020204" pitchFamily="34" charset="0"/>
                <a:ea typeface="Calibri" panose="020F0502020204030204" pitchFamily="34" charset="0"/>
              </a:rPr>
              <a:t>The </a:t>
            </a:r>
            <a:r>
              <a:rPr lang="en-GB" sz="1600" dirty="0">
                <a:solidFill>
                  <a:srgbClr val="4343A9"/>
                </a:solidFill>
                <a:effectLst/>
                <a:latin typeface="Helvetica" panose="020B0604020202020204" pitchFamily="34" charset="0"/>
                <a:ea typeface="Calibri" panose="020F0502020204030204" pitchFamily="34" charset="0"/>
              </a:rPr>
              <a:t>Design Region </a:t>
            </a:r>
            <a:r>
              <a:rPr lang="en-GB" sz="1600" dirty="0">
                <a:solidFill>
                  <a:srgbClr val="404040"/>
                </a:solidFill>
                <a:effectLst/>
                <a:latin typeface="Helvetica" panose="020B0604020202020204" pitchFamily="34" charset="0"/>
                <a:ea typeface="Calibri" panose="020F0502020204030204" pitchFamily="34" charset="0"/>
              </a:rPr>
              <a:t>include the entire body except the </a:t>
            </a:r>
            <a:r>
              <a:rPr lang="en-GB" sz="1600" dirty="0">
                <a:solidFill>
                  <a:srgbClr val="BC2E29"/>
                </a:solidFill>
                <a:effectLst/>
                <a:latin typeface="Helvetica" panose="020B0604020202020204" pitchFamily="34" charset="0"/>
                <a:ea typeface="Calibri" panose="020F0502020204030204" pitchFamily="34" charset="0"/>
              </a:rPr>
              <a:t>Exclusion Region</a:t>
            </a:r>
            <a:r>
              <a:rPr lang="en-GB" sz="1600" dirty="0">
                <a:solidFill>
                  <a:srgbClr val="404040"/>
                </a:solidFill>
                <a:effectLst/>
                <a:latin typeface="Helvetica" panose="020B0604020202020204" pitchFamily="34" charset="0"/>
                <a:ea typeface="Calibri" panose="020F0502020204030204" pitchFamily="34" charset="0"/>
              </a:rPr>
              <a:t> like the screws holes, the pump support flange and </a:t>
            </a:r>
            <a:r>
              <a:rPr lang="en-US" sz="1800" dirty="0">
                <a:solidFill>
                  <a:srgbClr val="404040"/>
                </a:solidFill>
                <a:effectLst/>
                <a:latin typeface="Calibri" panose="020F0502020204030204" pitchFamily="34" charset="0"/>
                <a:ea typeface="MS Mincho" panose="02020609040205080304" pitchFamily="49" charset="-128"/>
                <a:cs typeface="Arial" panose="020B0604020202020204" pitchFamily="34" charset="0"/>
              </a:rPr>
              <a:t>holder’s region of attachment to the </a:t>
            </a:r>
            <a:r>
              <a:rPr lang="en-US" sz="1800" dirty="0" err="1">
                <a:solidFill>
                  <a:srgbClr val="404040"/>
                </a:solidFill>
                <a:effectLst/>
                <a:latin typeface="Calibri" panose="020F0502020204030204" pitchFamily="34" charset="0"/>
                <a:ea typeface="MS Mincho" panose="02020609040205080304" pitchFamily="49" charset="-128"/>
                <a:cs typeface="Arial" panose="020B0604020202020204" pitchFamily="34" charset="0"/>
              </a:rPr>
              <a:t>footpeg</a:t>
            </a:r>
            <a:r>
              <a:rPr lang="en-US" sz="1800" dirty="0">
                <a:solidFill>
                  <a:srgbClr val="404040"/>
                </a:solidFill>
                <a:latin typeface="Calibri" panose="020F0502020204030204" pitchFamily="34" charset="0"/>
                <a:ea typeface="MS Mincho" panose="02020609040205080304" pitchFamily="49" charset="-128"/>
                <a:cs typeface="Arial" panose="020B0604020202020204" pitchFamily="34" charset="0"/>
              </a:rPr>
              <a:t>.</a:t>
            </a:r>
            <a:endParaRPr lang="en-GB" sz="1600" dirty="0">
              <a:solidFill>
                <a:srgbClr val="404040"/>
              </a:solidFill>
              <a:effectLst/>
              <a:latin typeface="Helvetica" panose="020B0604020202020204" pitchFamily="34" charset="0"/>
              <a:ea typeface="Calibri" panose="020F0502020204030204" pitchFamily="34" charset="0"/>
            </a:endParaRP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The Objective is to minimize the compliance;</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The </a:t>
            </a:r>
            <a:r>
              <a:rPr lang="en-GB" sz="1600" dirty="0">
                <a:solidFill>
                  <a:srgbClr val="FFB200"/>
                </a:solidFill>
                <a:latin typeface="Arial"/>
                <a:cs typeface="Arial"/>
              </a:rPr>
              <a:t>Mass Retainment </a:t>
            </a:r>
            <a:r>
              <a:rPr lang="en-GB" sz="1600" dirty="0">
                <a:solidFill>
                  <a:srgbClr val="404040"/>
                </a:solidFill>
                <a:latin typeface="Arial"/>
                <a:cs typeface="Arial"/>
              </a:rPr>
              <a:t>is set to 18%;</a:t>
            </a:r>
          </a:p>
          <a:p>
            <a:pPr marL="342900" lvl="0" indent="-342900">
              <a:lnSpc>
                <a:spcPts val="2000"/>
              </a:lnSpc>
              <a:spcAft>
                <a:spcPts val="600"/>
              </a:spcAft>
              <a:buFont typeface="+mj-lt"/>
              <a:buAutoNum type="alphaUcPeriod"/>
              <a:tabLst>
                <a:tab pos="4667250" algn="l"/>
              </a:tabLst>
            </a:pPr>
            <a:r>
              <a:rPr lang="en-GB" sz="1600" dirty="0">
                <a:solidFill>
                  <a:srgbClr val="404040"/>
                </a:solidFill>
                <a:latin typeface="Arial"/>
                <a:cs typeface="Arial"/>
              </a:rPr>
              <a:t>The 2nd constraint of the optimization is set  to achieve a remote point's </a:t>
            </a:r>
            <a:r>
              <a:rPr lang="en-GB" sz="1600" dirty="0">
                <a:solidFill>
                  <a:srgbClr val="FFB200"/>
                </a:solidFill>
                <a:latin typeface="Arial"/>
                <a:cs typeface="Arial"/>
              </a:rPr>
              <a:t>displacement</a:t>
            </a:r>
            <a:r>
              <a:rPr lang="en-GB" sz="1600" dirty="0">
                <a:solidFill>
                  <a:srgbClr val="404040"/>
                </a:solidFill>
                <a:latin typeface="Arial"/>
                <a:cs typeface="Arial"/>
              </a:rPr>
              <a:t> of 8 mm.</a:t>
            </a:r>
          </a:p>
        </p:txBody>
      </p:sp>
      <p:pic>
        <p:nvPicPr>
          <p:cNvPr id="16" name="Immagine 15">
            <a:extLst>
              <a:ext uri="{FF2B5EF4-FFF2-40B4-BE49-F238E27FC236}">
                <a16:creationId xmlns:a16="http://schemas.microsoft.com/office/drawing/2014/main" id="{BCB74052-17C3-2303-5C47-7D97E0CFE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07" y="1169893"/>
            <a:ext cx="5027256" cy="4047808"/>
          </a:xfrm>
          <a:prstGeom prst="rect">
            <a:avLst/>
          </a:prstGeom>
        </p:spPr>
      </p:pic>
    </p:spTree>
    <p:extLst>
      <p:ext uri="{BB962C8B-B14F-4D97-AF65-F5344CB8AC3E}">
        <p14:creationId xmlns:p14="http://schemas.microsoft.com/office/powerpoint/2010/main" val="423326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grpSp>
        <p:nvGrpSpPr>
          <p:cNvPr id="2" name="Gruppo 1">
            <a:extLst>
              <a:ext uri="{FF2B5EF4-FFF2-40B4-BE49-F238E27FC236}">
                <a16:creationId xmlns:a16="http://schemas.microsoft.com/office/drawing/2014/main" id="{5010BE6D-229F-069C-81E6-6C8E3E319596}"/>
              </a:ext>
            </a:extLst>
          </p:cNvPr>
          <p:cNvGrpSpPr/>
          <p:nvPr/>
        </p:nvGrpSpPr>
        <p:grpSpPr>
          <a:xfrm>
            <a:off x="-1410769" y="980027"/>
            <a:ext cx="12907444" cy="5570111"/>
            <a:chOff x="-1749146" y="1243859"/>
            <a:chExt cx="13785433" cy="5505798"/>
          </a:xfrm>
        </p:grpSpPr>
        <p:grpSp>
          <p:nvGrpSpPr>
            <p:cNvPr id="6" name="Gruppo 5">
              <a:extLst>
                <a:ext uri="{FF2B5EF4-FFF2-40B4-BE49-F238E27FC236}">
                  <a16:creationId xmlns:a16="http://schemas.microsoft.com/office/drawing/2014/main" id="{ACCD7FBB-D642-6990-C20A-02F69C8C2FCE}"/>
                </a:ext>
              </a:extLst>
            </p:cNvPr>
            <p:cNvGrpSpPr/>
            <p:nvPr/>
          </p:nvGrpSpPr>
          <p:grpSpPr>
            <a:xfrm>
              <a:off x="-1749146" y="1243859"/>
              <a:ext cx="13785433" cy="5505798"/>
              <a:chOff x="434555" y="1243859"/>
              <a:chExt cx="10965628" cy="5505798"/>
            </a:xfrm>
          </p:grpSpPr>
          <p:sp>
            <p:nvSpPr>
              <p:cNvPr id="10" name="Rounded Rectangle 3">
                <a:extLst>
                  <a:ext uri="{FF2B5EF4-FFF2-40B4-BE49-F238E27FC236}">
                    <a16:creationId xmlns:a16="http://schemas.microsoft.com/office/drawing/2014/main" id="{A94C9A07-3DE1-86DD-A555-F7C229E3E3F6}"/>
                  </a:ext>
                </a:extLst>
              </p:cNvPr>
              <p:cNvSpPr/>
              <p:nvPr/>
            </p:nvSpPr>
            <p:spPr>
              <a:xfrm>
                <a:off x="2223805" y="1243859"/>
                <a:ext cx="9176378" cy="5505798"/>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BF0562B-E1D4-60A9-42D6-D5FC74DD732E}"/>
                  </a:ext>
                </a:extLst>
              </p:cNvPr>
              <p:cNvSpPr txBox="1"/>
              <p:nvPr/>
            </p:nvSpPr>
            <p:spPr>
              <a:xfrm>
                <a:off x="434555" y="5893385"/>
                <a:ext cx="4123141" cy="395490"/>
              </a:xfrm>
              <a:prstGeom prst="rect">
                <a:avLst/>
              </a:prstGeom>
              <a:noFill/>
            </p:spPr>
            <p:txBody>
              <a:bodyPr wrap="square" rtlCol="0">
                <a:spAutoFit/>
              </a:bodyPr>
              <a:lstStyle/>
              <a:p>
                <a:pPr algn="r"/>
                <a:r>
                  <a:rPr lang="en-US" sz="2000" b="1" dirty="0">
                    <a:solidFill>
                      <a:srgbClr val="404040"/>
                    </a:solidFill>
                    <a:latin typeface="Arial" panose="020B0604020202020204" pitchFamily="34" charset="0"/>
                    <a:cs typeface="Arial" panose="020B0604020202020204" pitchFamily="34" charset="0"/>
                  </a:rPr>
                  <a:t>Topology Density</a:t>
                </a:r>
              </a:p>
            </p:txBody>
          </p:sp>
        </p:grpSp>
        <p:cxnSp>
          <p:nvCxnSpPr>
            <p:cNvPr id="8" name="Connettore diritto 7">
              <a:extLst>
                <a:ext uri="{FF2B5EF4-FFF2-40B4-BE49-F238E27FC236}">
                  <a16:creationId xmlns:a16="http://schemas.microsoft.com/office/drawing/2014/main" id="{B71EEB8A-19A6-3D45-D80B-4D269947E484}"/>
                </a:ext>
              </a:extLst>
            </p:cNvPr>
            <p:cNvCxnSpPr>
              <a:cxnSpLocks/>
            </p:cNvCxnSpPr>
            <p:nvPr/>
          </p:nvCxnSpPr>
          <p:spPr>
            <a:xfrm>
              <a:off x="3434259" y="5764787"/>
              <a:ext cx="0" cy="984870"/>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pic>
        <p:nvPicPr>
          <p:cNvPr id="16" name="Immagine 15">
            <a:extLst>
              <a:ext uri="{FF2B5EF4-FFF2-40B4-BE49-F238E27FC236}">
                <a16:creationId xmlns:a16="http://schemas.microsoft.com/office/drawing/2014/main" id="{BCB74052-17C3-2303-5C47-7D97E0CFE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07" y="1169893"/>
            <a:ext cx="5027256" cy="4047808"/>
          </a:xfrm>
          <a:prstGeom prst="rect">
            <a:avLst/>
          </a:prstGeom>
        </p:spPr>
      </p:pic>
      <p:pic>
        <p:nvPicPr>
          <p:cNvPr id="18" name="Immagine 17">
            <a:extLst>
              <a:ext uri="{FF2B5EF4-FFF2-40B4-BE49-F238E27FC236}">
                <a16:creationId xmlns:a16="http://schemas.microsoft.com/office/drawing/2014/main" id="{ACAB4300-F378-CD6E-AF05-E17640F7D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737" y="1169893"/>
            <a:ext cx="5027256" cy="4047808"/>
          </a:xfrm>
          <a:prstGeom prst="rect">
            <a:avLst/>
          </a:prstGeom>
        </p:spPr>
      </p:pic>
      <p:sp>
        <p:nvSpPr>
          <p:cNvPr id="19" name="CasellaDiTesto 18">
            <a:extLst>
              <a:ext uri="{FF2B5EF4-FFF2-40B4-BE49-F238E27FC236}">
                <a16:creationId xmlns:a16="http://schemas.microsoft.com/office/drawing/2014/main" id="{039E8B97-C927-0148-7082-C6A8D5DFBD7D}"/>
              </a:ext>
            </a:extLst>
          </p:cNvPr>
          <p:cNvSpPr txBox="1"/>
          <p:nvPr/>
        </p:nvSpPr>
        <p:spPr>
          <a:xfrm>
            <a:off x="3442506" y="5591419"/>
            <a:ext cx="7330529" cy="830997"/>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lgn="just">
              <a:spcAft>
                <a:spcPts val="1200"/>
              </a:spcAft>
            </a:pPr>
            <a:r>
              <a:rPr lang="en-US" sz="1600" dirty="0">
                <a:solidFill>
                  <a:srgbClr val="404040"/>
                </a:solidFill>
                <a:effectLst/>
                <a:latin typeface="Helvetica" panose="020B0604020202020204" pitchFamily="34" charset="0"/>
                <a:ea typeface="MS Mincho" panose="02020609040205080304" pitchFamily="49" charset="-128"/>
                <a:cs typeface="Helvetica" panose="020B0604020202020204" pitchFamily="34" charset="0"/>
              </a:rPr>
              <a:t>The output mesh file shows some cut off sub-structures due to the removal of material. In order to get a proper mesh structure, it is required to modify the mass retain threshold to restore part of the material.</a:t>
            </a:r>
            <a:endParaRPr lang="en-GB" sz="1400" dirty="0">
              <a:solidFill>
                <a:srgbClr val="40404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7651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6</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it-IT" sz="3600" dirty="0">
                <a:solidFill>
                  <a:srgbClr val="BC2E29"/>
                </a:solidFill>
                <a:latin typeface="Arial" panose="020B0604020202020204" pitchFamily="34" charset="0"/>
                <a:cs typeface="Arial" panose="020B0604020202020204" pitchFamily="34" charset="0"/>
              </a:rPr>
              <a:t>Reverse Engineering</a:t>
            </a:r>
          </a:p>
        </p:txBody>
      </p:sp>
      <p:grpSp>
        <p:nvGrpSpPr>
          <p:cNvPr id="14" name="Gruppo 13">
            <a:extLst>
              <a:ext uri="{FF2B5EF4-FFF2-40B4-BE49-F238E27FC236}">
                <a16:creationId xmlns:a16="http://schemas.microsoft.com/office/drawing/2014/main" id="{D6560021-5516-57C1-8B91-C26511EA0136}"/>
              </a:ext>
            </a:extLst>
          </p:cNvPr>
          <p:cNvGrpSpPr/>
          <p:nvPr/>
        </p:nvGrpSpPr>
        <p:grpSpPr>
          <a:xfrm>
            <a:off x="695325" y="2228454"/>
            <a:ext cx="10801350" cy="4440634"/>
            <a:chOff x="166289" y="1879347"/>
            <a:chExt cx="11870136" cy="5040000"/>
          </a:xfrm>
        </p:grpSpPr>
        <p:sp>
          <p:nvSpPr>
            <p:cNvPr id="15" name="Rounded Rectangle 3">
              <a:extLst>
                <a:ext uri="{FF2B5EF4-FFF2-40B4-BE49-F238E27FC236}">
                  <a16:creationId xmlns:a16="http://schemas.microsoft.com/office/drawing/2014/main" id="{A10A07BA-CCDC-3D73-EF27-D44CA2D54C0B}"/>
                </a:ext>
              </a:extLst>
            </p:cNvPr>
            <p:cNvSpPr/>
            <p:nvPr/>
          </p:nvSpPr>
          <p:spPr>
            <a:xfrm>
              <a:off x="166289" y="1879347"/>
              <a:ext cx="11870136" cy="5040000"/>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sellaDiTesto 15">
              <a:extLst>
                <a:ext uri="{FF2B5EF4-FFF2-40B4-BE49-F238E27FC236}">
                  <a16:creationId xmlns:a16="http://schemas.microsoft.com/office/drawing/2014/main" id="{177B0CA8-E551-712B-A5C4-66DC4788B0CC}"/>
                </a:ext>
              </a:extLst>
            </p:cNvPr>
            <p:cNvSpPr txBox="1"/>
            <p:nvPr/>
          </p:nvSpPr>
          <p:spPr>
            <a:xfrm>
              <a:off x="7963609" y="1997274"/>
              <a:ext cx="2903724" cy="760568"/>
            </a:xfrm>
            <a:prstGeom prst="rect">
              <a:avLst/>
            </a:prstGeom>
            <a:noFill/>
          </p:spPr>
          <p:txBody>
            <a:bodyPr wrap="square" lIns="91440" tIns="45720" rIns="91440" bIns="45720" rtlCol="0" anchor="t">
              <a:spAutoFit/>
            </a:bodyPr>
            <a:lstStyle/>
            <a:p>
              <a:r>
                <a:rPr lang="it-IT" sz="2000" b="1" dirty="0">
                  <a:solidFill>
                    <a:srgbClr val="404040"/>
                  </a:solidFill>
                  <a:latin typeface="Arial"/>
                  <a:cs typeface="Arial"/>
                </a:rPr>
                <a:t>Reverse the Holder</a:t>
              </a:r>
              <a:br>
                <a:rPr lang="it-IT" sz="2000" b="1" dirty="0">
                  <a:solidFill>
                    <a:srgbClr val="404040"/>
                  </a:solidFill>
                  <a:latin typeface="Arial"/>
                  <a:cs typeface="Arial"/>
                </a:rPr>
              </a:br>
              <a:r>
                <a:rPr lang="it-IT" sz="2000" b="1" dirty="0">
                  <a:solidFill>
                    <a:srgbClr val="404040"/>
                  </a:solidFill>
                  <a:latin typeface="Arial"/>
                  <a:cs typeface="Arial"/>
                </a:rPr>
                <a:t>by Steps</a:t>
              </a:r>
              <a:endParaRPr lang="en-GB" sz="2000" b="1" dirty="0">
                <a:solidFill>
                  <a:srgbClr val="404040"/>
                </a:solidFill>
                <a:latin typeface="Arial"/>
                <a:cs typeface="Arial"/>
              </a:endParaRPr>
            </a:p>
          </p:txBody>
        </p:sp>
        <p:cxnSp>
          <p:nvCxnSpPr>
            <p:cNvPr id="18" name="Connettore diritto 17">
              <a:extLst>
                <a:ext uri="{FF2B5EF4-FFF2-40B4-BE49-F238E27FC236}">
                  <a16:creationId xmlns:a16="http://schemas.microsoft.com/office/drawing/2014/main" id="{01CDEACC-CEB5-7052-2317-18A155E4B40F}"/>
                </a:ext>
              </a:extLst>
            </p:cNvPr>
            <p:cNvCxnSpPr>
              <a:cxnSpLocks/>
            </p:cNvCxnSpPr>
            <p:nvPr/>
          </p:nvCxnSpPr>
          <p:spPr>
            <a:xfrm flipV="1">
              <a:off x="7963609" y="1879347"/>
              <a:ext cx="0" cy="829421"/>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pic>
        <p:nvPicPr>
          <p:cNvPr id="20" name="Immagine 19">
            <a:extLst>
              <a:ext uri="{FF2B5EF4-FFF2-40B4-BE49-F238E27FC236}">
                <a16:creationId xmlns:a16="http://schemas.microsoft.com/office/drawing/2014/main" id="{408608A2-14F2-2E2E-36F2-75A58817E486}"/>
              </a:ext>
            </a:extLst>
          </p:cNvPr>
          <p:cNvPicPr>
            <a:picLocks noChangeAspect="1"/>
          </p:cNvPicPr>
          <p:nvPr/>
        </p:nvPicPr>
        <p:blipFill>
          <a:blip r:embed="rId3">
            <a:clrChange>
              <a:clrFrom>
                <a:srgbClr val="E8EAED"/>
              </a:clrFrom>
              <a:clrTo>
                <a:srgbClr val="E8EAED">
                  <a:alpha val="0"/>
                </a:srgbClr>
              </a:clrTo>
            </a:clrChange>
          </a:blip>
          <a:stretch>
            <a:fillRect/>
          </a:stretch>
        </p:blipFill>
        <p:spPr>
          <a:xfrm>
            <a:off x="3114428" y="2604738"/>
            <a:ext cx="4899317" cy="3588641"/>
          </a:xfrm>
          <a:prstGeom prst="rect">
            <a:avLst/>
          </a:prstGeom>
        </p:spPr>
      </p:pic>
      <p:pic>
        <p:nvPicPr>
          <p:cNvPr id="22" name="Immagine 21">
            <a:extLst>
              <a:ext uri="{FF2B5EF4-FFF2-40B4-BE49-F238E27FC236}">
                <a16:creationId xmlns:a16="http://schemas.microsoft.com/office/drawing/2014/main" id="{34524AD2-0268-6400-847D-EDFF60990EBC}"/>
              </a:ext>
            </a:extLst>
          </p:cNvPr>
          <p:cNvPicPr>
            <a:picLocks noChangeAspect="1"/>
          </p:cNvPicPr>
          <p:nvPr/>
        </p:nvPicPr>
        <p:blipFill>
          <a:blip r:embed="rId4">
            <a:clrChange>
              <a:clrFrom>
                <a:srgbClr val="E9EAEE"/>
              </a:clrFrom>
              <a:clrTo>
                <a:srgbClr val="E9EAEE">
                  <a:alpha val="0"/>
                </a:srgbClr>
              </a:clrTo>
            </a:clrChange>
            <a:extLst>
              <a:ext uri="{28A0092B-C50C-407E-A947-70E740481C1C}">
                <a14:useLocalDpi xmlns:a14="http://schemas.microsoft.com/office/drawing/2010/main" val="0"/>
              </a:ext>
            </a:extLst>
          </a:blip>
          <a:stretch>
            <a:fillRect/>
          </a:stretch>
        </p:blipFill>
        <p:spPr>
          <a:xfrm>
            <a:off x="7261711" y="2764580"/>
            <a:ext cx="4950890" cy="3508653"/>
          </a:xfrm>
          <a:prstGeom prst="rect">
            <a:avLst/>
          </a:prstGeom>
        </p:spPr>
      </p:pic>
      <p:pic>
        <p:nvPicPr>
          <p:cNvPr id="24" name="Immagine 23">
            <a:extLst>
              <a:ext uri="{FF2B5EF4-FFF2-40B4-BE49-F238E27FC236}">
                <a16:creationId xmlns:a16="http://schemas.microsoft.com/office/drawing/2014/main" id="{AD8D26FB-0838-870A-996F-A2047A4506F3}"/>
              </a:ext>
            </a:extLst>
          </p:cNvPr>
          <p:cNvPicPr>
            <a:picLocks noChangeAspect="1"/>
          </p:cNvPicPr>
          <p:nvPr/>
        </p:nvPicPr>
        <p:blipFill>
          <a:blip r:embed="rId5">
            <a:clrChange>
              <a:clrFrom>
                <a:srgbClr val="E9EAEE"/>
              </a:clrFrom>
              <a:clrTo>
                <a:srgbClr val="E9EAEE">
                  <a:alpha val="0"/>
                </a:srgbClr>
              </a:clrTo>
            </a:clrChange>
            <a:extLst>
              <a:ext uri="{28A0092B-C50C-407E-A947-70E740481C1C}">
                <a14:useLocalDpi xmlns:a14="http://schemas.microsoft.com/office/drawing/2010/main" val="0"/>
              </a:ext>
            </a:extLst>
          </a:blip>
          <a:stretch>
            <a:fillRect/>
          </a:stretch>
        </p:blipFill>
        <p:spPr>
          <a:xfrm>
            <a:off x="-302191" y="3062864"/>
            <a:ext cx="4168654" cy="3056368"/>
          </a:xfrm>
          <a:prstGeom prst="rect">
            <a:avLst/>
          </a:prstGeom>
        </p:spPr>
      </p:pic>
      <p:sp>
        <p:nvSpPr>
          <p:cNvPr id="26" name="CasellaDiTesto 25">
            <a:extLst>
              <a:ext uri="{FF2B5EF4-FFF2-40B4-BE49-F238E27FC236}">
                <a16:creationId xmlns:a16="http://schemas.microsoft.com/office/drawing/2014/main" id="{186BBBF4-7E08-4731-92A3-299E4C3D8DC7}"/>
              </a:ext>
            </a:extLst>
          </p:cNvPr>
          <p:cNvSpPr txBox="1"/>
          <p:nvPr/>
        </p:nvSpPr>
        <p:spPr>
          <a:xfrm>
            <a:off x="1033670" y="6180736"/>
            <a:ext cx="1771166" cy="338554"/>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lgn="ctr">
              <a:spcAft>
                <a:spcPts val="1200"/>
              </a:spcAft>
            </a:pPr>
            <a:r>
              <a:rPr lang="en-US" sz="1600" dirty="0">
                <a:solidFill>
                  <a:srgbClr val="BC2E29"/>
                </a:solidFill>
                <a:effectLst/>
                <a:ea typeface="MS Mincho" panose="02020609040205080304" pitchFamily="49" charset="-128"/>
                <a:cs typeface="Helvetica" panose="020B0604020202020204" pitchFamily="34" charset="0"/>
              </a:rPr>
              <a:t>Optimized Mesh</a:t>
            </a:r>
            <a:endParaRPr lang="en-GB" sz="1400" dirty="0">
              <a:solidFill>
                <a:srgbClr val="BC2E29"/>
              </a:solidFill>
              <a:cs typeface="Helvetica" panose="020B0604020202020204" pitchFamily="34" charset="0"/>
            </a:endParaRPr>
          </a:p>
        </p:txBody>
      </p:sp>
      <p:sp>
        <p:nvSpPr>
          <p:cNvPr id="27" name="CasellaDiTesto 26">
            <a:extLst>
              <a:ext uri="{FF2B5EF4-FFF2-40B4-BE49-F238E27FC236}">
                <a16:creationId xmlns:a16="http://schemas.microsoft.com/office/drawing/2014/main" id="{CB522D27-9F32-DCFD-6355-53D3A7CA40BF}"/>
              </a:ext>
            </a:extLst>
          </p:cNvPr>
          <p:cNvSpPr txBox="1"/>
          <p:nvPr/>
        </p:nvSpPr>
        <p:spPr>
          <a:xfrm>
            <a:off x="4895475" y="6180736"/>
            <a:ext cx="1771166" cy="338554"/>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lgn="ctr">
              <a:spcAft>
                <a:spcPts val="1200"/>
              </a:spcAft>
            </a:pPr>
            <a:r>
              <a:rPr lang="en-US" sz="1600" dirty="0">
                <a:solidFill>
                  <a:srgbClr val="BC2E29"/>
                </a:solidFill>
                <a:effectLst/>
                <a:ea typeface="MS Mincho" panose="02020609040205080304" pitchFamily="49" charset="-128"/>
                <a:cs typeface="Helvetica" panose="020B0604020202020204" pitchFamily="34" charset="0"/>
              </a:rPr>
              <a:t>REV 6</a:t>
            </a:r>
            <a:endParaRPr lang="en-GB" sz="1400" dirty="0">
              <a:solidFill>
                <a:srgbClr val="BC2E29"/>
              </a:solidFill>
              <a:cs typeface="Helvetica" panose="020B0604020202020204" pitchFamily="34" charset="0"/>
            </a:endParaRPr>
          </a:p>
        </p:txBody>
      </p:sp>
      <p:sp>
        <p:nvSpPr>
          <p:cNvPr id="29" name="CasellaDiTesto 28">
            <a:extLst>
              <a:ext uri="{FF2B5EF4-FFF2-40B4-BE49-F238E27FC236}">
                <a16:creationId xmlns:a16="http://schemas.microsoft.com/office/drawing/2014/main" id="{B8FED004-1B10-2057-A0DD-5687F1929F40}"/>
              </a:ext>
            </a:extLst>
          </p:cNvPr>
          <p:cNvSpPr txBox="1"/>
          <p:nvPr/>
        </p:nvSpPr>
        <p:spPr>
          <a:xfrm>
            <a:off x="9176306" y="6180736"/>
            <a:ext cx="1771166" cy="338554"/>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lgn="ctr">
              <a:spcAft>
                <a:spcPts val="1200"/>
              </a:spcAft>
            </a:pPr>
            <a:r>
              <a:rPr lang="en-US" sz="1600" dirty="0">
                <a:solidFill>
                  <a:srgbClr val="BC2E29"/>
                </a:solidFill>
                <a:effectLst/>
                <a:ea typeface="MS Mincho" panose="02020609040205080304" pitchFamily="49" charset="-128"/>
                <a:cs typeface="Helvetica" panose="020B0604020202020204" pitchFamily="34" charset="0"/>
              </a:rPr>
              <a:t>REV 10</a:t>
            </a:r>
            <a:endParaRPr lang="en-GB" sz="1400" dirty="0">
              <a:solidFill>
                <a:srgbClr val="BC2E29"/>
              </a:solidFill>
              <a:cs typeface="Helvetica" panose="020B0604020202020204" pitchFamily="34" charset="0"/>
            </a:endParaRPr>
          </a:p>
        </p:txBody>
      </p:sp>
    </p:spTree>
    <p:extLst>
      <p:ext uri="{BB962C8B-B14F-4D97-AF65-F5344CB8AC3E}">
        <p14:creationId xmlns:p14="http://schemas.microsoft.com/office/powerpoint/2010/main" val="81775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6</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it-IT" sz="3600" dirty="0">
                <a:solidFill>
                  <a:srgbClr val="BC2E29"/>
                </a:solidFill>
                <a:latin typeface="Arial" panose="020B0604020202020204" pitchFamily="34" charset="0"/>
                <a:cs typeface="Arial" panose="020B0604020202020204" pitchFamily="34" charset="0"/>
              </a:rPr>
              <a:t>Reverse Engineering</a:t>
            </a:r>
          </a:p>
        </p:txBody>
      </p:sp>
      <p:grpSp>
        <p:nvGrpSpPr>
          <p:cNvPr id="2" name="Gruppo 1">
            <a:extLst>
              <a:ext uri="{FF2B5EF4-FFF2-40B4-BE49-F238E27FC236}">
                <a16:creationId xmlns:a16="http://schemas.microsoft.com/office/drawing/2014/main" id="{5010BE6D-229F-069C-81E6-6C8E3E319596}"/>
              </a:ext>
            </a:extLst>
          </p:cNvPr>
          <p:cNvGrpSpPr/>
          <p:nvPr/>
        </p:nvGrpSpPr>
        <p:grpSpPr>
          <a:xfrm>
            <a:off x="166289" y="2241550"/>
            <a:ext cx="11870136" cy="4427538"/>
            <a:chOff x="-272902" y="1243859"/>
            <a:chExt cx="12895567" cy="5306279"/>
          </a:xfrm>
        </p:grpSpPr>
        <p:grpSp>
          <p:nvGrpSpPr>
            <p:cNvPr id="6" name="Gruppo 5">
              <a:extLst>
                <a:ext uri="{FF2B5EF4-FFF2-40B4-BE49-F238E27FC236}">
                  <a16:creationId xmlns:a16="http://schemas.microsoft.com/office/drawing/2014/main" id="{ACCD7FBB-D642-6990-C20A-02F69C8C2FCE}"/>
                </a:ext>
              </a:extLst>
            </p:cNvPr>
            <p:cNvGrpSpPr/>
            <p:nvPr/>
          </p:nvGrpSpPr>
          <p:grpSpPr>
            <a:xfrm>
              <a:off x="-272902" y="1243859"/>
              <a:ext cx="12895567" cy="5306279"/>
              <a:chOff x="1608833" y="1243859"/>
              <a:chExt cx="10257784" cy="5306279"/>
            </a:xfrm>
          </p:grpSpPr>
          <p:sp>
            <p:nvSpPr>
              <p:cNvPr id="10" name="Rounded Rectangle 3">
                <a:extLst>
                  <a:ext uri="{FF2B5EF4-FFF2-40B4-BE49-F238E27FC236}">
                    <a16:creationId xmlns:a16="http://schemas.microsoft.com/office/drawing/2014/main" id="{A94C9A07-3DE1-86DD-A555-F7C229E3E3F6}"/>
                  </a:ext>
                </a:extLst>
              </p:cNvPr>
              <p:cNvSpPr/>
              <p:nvPr/>
            </p:nvSpPr>
            <p:spPr>
              <a:xfrm>
                <a:off x="1608833" y="1243859"/>
                <a:ext cx="10257784" cy="5306279"/>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BF0562B-E1D4-60A9-42D6-D5FC74DD732E}"/>
                  </a:ext>
                </a:extLst>
              </p:cNvPr>
              <p:cNvSpPr txBox="1"/>
              <p:nvPr/>
            </p:nvSpPr>
            <p:spPr>
              <a:xfrm>
                <a:off x="6733096" y="1372457"/>
                <a:ext cx="4148427" cy="479521"/>
              </a:xfrm>
              <a:prstGeom prst="rect">
                <a:avLst/>
              </a:prstGeom>
              <a:noFill/>
            </p:spPr>
            <p:txBody>
              <a:bodyPr wrap="square" rtlCol="0">
                <a:spAutoFit/>
              </a:bodyPr>
              <a:lstStyle/>
              <a:p>
                <a:r>
                  <a:rPr lang="en-US" sz="2000" b="1" dirty="0">
                    <a:solidFill>
                      <a:srgbClr val="404040"/>
                    </a:solidFill>
                    <a:latin typeface="Arial" panose="020B0604020202020204" pitchFamily="34" charset="0"/>
                    <a:cs typeface="Arial" panose="020B0604020202020204" pitchFamily="34" charset="0"/>
                  </a:rPr>
                  <a:t>Reverse Modelling Iterations</a:t>
                </a:r>
              </a:p>
            </p:txBody>
          </p:sp>
        </p:grpSp>
        <p:cxnSp>
          <p:nvCxnSpPr>
            <p:cNvPr id="8" name="Connettore diritto 7">
              <a:extLst>
                <a:ext uri="{FF2B5EF4-FFF2-40B4-BE49-F238E27FC236}">
                  <a16:creationId xmlns:a16="http://schemas.microsoft.com/office/drawing/2014/main" id="{B71EEB8A-19A6-3D45-D80B-4D269947E484}"/>
                </a:ext>
              </a:extLst>
            </p:cNvPr>
            <p:cNvCxnSpPr>
              <a:cxnSpLocks/>
            </p:cNvCxnSpPr>
            <p:nvPr/>
          </p:nvCxnSpPr>
          <p:spPr>
            <a:xfrm>
              <a:off x="6173819" y="1243859"/>
              <a:ext cx="0" cy="608119"/>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graphicFrame>
        <p:nvGraphicFramePr>
          <p:cNvPr id="15" name="Tabella 14">
            <a:extLst>
              <a:ext uri="{FF2B5EF4-FFF2-40B4-BE49-F238E27FC236}">
                <a16:creationId xmlns:a16="http://schemas.microsoft.com/office/drawing/2014/main" id="{842DDE89-859B-A96F-2B64-BC88FB69B005}"/>
              </a:ext>
            </a:extLst>
          </p:cNvPr>
          <p:cNvGraphicFramePr>
            <a:graphicFrameLocks noGrp="1"/>
          </p:cNvGraphicFramePr>
          <p:nvPr>
            <p:extLst>
              <p:ext uri="{D42A27DB-BD31-4B8C-83A1-F6EECF244321}">
                <p14:modId xmlns:p14="http://schemas.microsoft.com/office/powerpoint/2010/main" val="62535187"/>
              </p:ext>
            </p:extLst>
          </p:nvPr>
        </p:nvGraphicFramePr>
        <p:xfrm>
          <a:off x="695325" y="2954454"/>
          <a:ext cx="10801353" cy="3509490"/>
        </p:xfrm>
        <a:graphic>
          <a:graphicData uri="http://schemas.openxmlformats.org/drawingml/2006/table">
            <a:tbl>
              <a:tblPr>
                <a:tableStyleId>{5C22544A-7EE6-4342-B048-85BDC9FD1C3A}</a:tableStyleId>
              </a:tblPr>
              <a:tblGrid>
                <a:gridCol w="1168199">
                  <a:extLst>
                    <a:ext uri="{9D8B030D-6E8A-4147-A177-3AD203B41FA5}">
                      <a16:colId xmlns:a16="http://schemas.microsoft.com/office/drawing/2014/main" val="490330214"/>
                    </a:ext>
                  </a:extLst>
                </a:gridCol>
                <a:gridCol w="451413">
                  <a:extLst>
                    <a:ext uri="{9D8B030D-6E8A-4147-A177-3AD203B41FA5}">
                      <a16:colId xmlns:a16="http://schemas.microsoft.com/office/drawing/2014/main" val="621752754"/>
                    </a:ext>
                  </a:extLst>
                </a:gridCol>
                <a:gridCol w="996211">
                  <a:extLst>
                    <a:ext uri="{9D8B030D-6E8A-4147-A177-3AD203B41FA5}">
                      <a16:colId xmlns:a16="http://schemas.microsoft.com/office/drawing/2014/main" val="24509792"/>
                    </a:ext>
                  </a:extLst>
                </a:gridCol>
                <a:gridCol w="818553">
                  <a:extLst>
                    <a:ext uri="{9D8B030D-6E8A-4147-A177-3AD203B41FA5}">
                      <a16:colId xmlns:a16="http://schemas.microsoft.com/office/drawing/2014/main" val="1754728036"/>
                    </a:ext>
                  </a:extLst>
                </a:gridCol>
                <a:gridCol w="818553">
                  <a:extLst>
                    <a:ext uri="{9D8B030D-6E8A-4147-A177-3AD203B41FA5}">
                      <a16:colId xmlns:a16="http://schemas.microsoft.com/office/drawing/2014/main" val="2658394"/>
                    </a:ext>
                  </a:extLst>
                </a:gridCol>
                <a:gridCol w="818553">
                  <a:extLst>
                    <a:ext uri="{9D8B030D-6E8A-4147-A177-3AD203B41FA5}">
                      <a16:colId xmlns:a16="http://schemas.microsoft.com/office/drawing/2014/main" val="67957837"/>
                    </a:ext>
                  </a:extLst>
                </a:gridCol>
                <a:gridCol w="818553">
                  <a:extLst>
                    <a:ext uri="{9D8B030D-6E8A-4147-A177-3AD203B41FA5}">
                      <a16:colId xmlns:a16="http://schemas.microsoft.com/office/drawing/2014/main" val="219218997"/>
                    </a:ext>
                  </a:extLst>
                </a:gridCol>
                <a:gridCol w="818553">
                  <a:extLst>
                    <a:ext uri="{9D8B030D-6E8A-4147-A177-3AD203B41FA5}">
                      <a16:colId xmlns:a16="http://schemas.microsoft.com/office/drawing/2014/main" val="4137299943"/>
                    </a:ext>
                  </a:extLst>
                </a:gridCol>
                <a:gridCol w="818553">
                  <a:extLst>
                    <a:ext uri="{9D8B030D-6E8A-4147-A177-3AD203B41FA5}">
                      <a16:colId xmlns:a16="http://schemas.microsoft.com/office/drawing/2014/main" val="1092545828"/>
                    </a:ext>
                  </a:extLst>
                </a:gridCol>
                <a:gridCol w="818553">
                  <a:extLst>
                    <a:ext uri="{9D8B030D-6E8A-4147-A177-3AD203B41FA5}">
                      <a16:colId xmlns:a16="http://schemas.microsoft.com/office/drawing/2014/main" val="1607267981"/>
                    </a:ext>
                  </a:extLst>
                </a:gridCol>
                <a:gridCol w="818553">
                  <a:extLst>
                    <a:ext uri="{9D8B030D-6E8A-4147-A177-3AD203B41FA5}">
                      <a16:colId xmlns:a16="http://schemas.microsoft.com/office/drawing/2014/main" val="807863681"/>
                    </a:ext>
                  </a:extLst>
                </a:gridCol>
                <a:gridCol w="818553">
                  <a:extLst>
                    <a:ext uri="{9D8B030D-6E8A-4147-A177-3AD203B41FA5}">
                      <a16:colId xmlns:a16="http://schemas.microsoft.com/office/drawing/2014/main" val="710027126"/>
                    </a:ext>
                  </a:extLst>
                </a:gridCol>
                <a:gridCol w="818553">
                  <a:extLst>
                    <a:ext uri="{9D8B030D-6E8A-4147-A177-3AD203B41FA5}">
                      <a16:colId xmlns:a16="http://schemas.microsoft.com/office/drawing/2014/main" val="1025899385"/>
                    </a:ext>
                  </a:extLst>
                </a:gridCol>
              </a:tblGrid>
              <a:tr h="419125">
                <a:tc gridSpan="2">
                  <a:txBody>
                    <a:bodyPr/>
                    <a:lstStyle/>
                    <a:p>
                      <a:pPr algn="ctr" fontAlgn="b"/>
                      <a:r>
                        <a:rPr lang="it-IT" sz="1600" b="1" i="0" u="none" strike="noStrike" dirty="0" err="1">
                          <a:solidFill>
                            <a:srgbClr val="404040"/>
                          </a:solidFill>
                          <a:effectLst/>
                          <a:latin typeface="Arial Rounded MT" panose="02000506050000020004" pitchFamily="2" charset="0"/>
                        </a:rPr>
                        <a:t>Results</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noProof="0" dirty="0">
                          <a:solidFill>
                            <a:srgbClr val="404040"/>
                          </a:solidFill>
                          <a:effectLst/>
                          <a:latin typeface="Arial Rounded MT" panose="02000506050000020004" pitchFamily="2" charset="0"/>
                        </a:rPr>
                        <a:t>Analytical</a:t>
                      </a: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REV1</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REV2</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REV3</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REV4</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REV5</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REV6</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REV7</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REV8</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REV9</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BC2E29"/>
                          </a:solidFill>
                          <a:effectLst/>
                          <a:latin typeface="Arial Rounded MT" panose="02000506050000020004" pitchFamily="2" charset="0"/>
                        </a:rPr>
                        <a:t>REV10</a:t>
                      </a:r>
                      <a:endParaRPr lang="en-GB" sz="1600" b="1" i="0" u="none" strike="noStrike" dirty="0">
                        <a:solidFill>
                          <a:srgbClr val="BC2E29"/>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57287"/>
                  </a:ext>
                </a:extLst>
              </a:tr>
              <a:tr h="419125">
                <a:tc rowSpan="3">
                  <a:txBody>
                    <a:bodyPr/>
                    <a:lstStyle/>
                    <a:p>
                      <a:pPr algn="ctr" fontAlgn="b"/>
                      <a:r>
                        <a:rPr lang="it-IT" sz="1600" b="1" i="0" u="none" strike="noStrike" dirty="0">
                          <a:solidFill>
                            <a:srgbClr val="404040"/>
                          </a:solidFill>
                          <a:effectLst/>
                          <a:latin typeface="Arial Rounded MT" panose="02000506050000020004" pitchFamily="2" charset="0"/>
                        </a:rPr>
                        <a:t>Top </a:t>
                      </a:r>
                      <a:r>
                        <a:rPr lang="it-IT" sz="1600" b="1" i="0" u="none" strike="noStrike" dirty="0" err="1">
                          <a:solidFill>
                            <a:srgbClr val="404040"/>
                          </a:solidFill>
                          <a:effectLst/>
                          <a:latin typeface="Arial Rounded MT" panose="02000506050000020004" pitchFamily="2" charset="0"/>
                        </a:rPr>
                        <a:t>Screw</a:t>
                      </a:r>
                      <a:r>
                        <a:rPr lang="it-IT" sz="1600" b="1" i="0" u="none" strike="noStrike" dirty="0">
                          <a:solidFill>
                            <a:srgbClr val="404040"/>
                          </a:solidFill>
                          <a:effectLst/>
                          <a:latin typeface="Arial Rounded MT" panose="02000506050000020004" pitchFamily="2" charset="0"/>
                        </a:rPr>
                        <a:t> Reaction</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it-IT" sz="1600" b="1" i="0" u="none" strike="noStrike" dirty="0">
                          <a:solidFill>
                            <a:srgbClr val="404040"/>
                          </a:solidFill>
                          <a:effectLst/>
                          <a:latin typeface="Arial Rounded MT" panose="02000506050000020004" pitchFamily="2" charset="0"/>
                        </a:rPr>
                        <a:t>X</a:t>
                      </a:r>
                      <a:endParaRPr lang="en-GB" sz="1600" b="1" i="0" u="none" strike="noStrike" dirty="0">
                        <a:solidFill>
                          <a:srgbClr val="404040"/>
                        </a:solidFill>
                        <a:effectLst/>
                        <a:latin typeface="Arial Rounded MT" panose="02000506050000020004" pitchFamily="2" charset="0"/>
                      </a:endParaRPr>
                    </a:p>
                  </a:txBody>
                  <a:tcPr marL="7620" marR="7620" marT="762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2707</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1882,4</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2155,7</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2174,3</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2175,6</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2173,6</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1918,0</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2202,5</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2199,3</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1925,2</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-2194,9</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9362005"/>
                  </a:ext>
                </a:extLst>
              </a:tr>
              <a:tr h="419125">
                <a:tc vMerge="1">
                  <a:txBody>
                    <a:bodyPr/>
                    <a:lstStyle/>
                    <a:p>
                      <a:pPr algn="ctr">
                        <a:lnSpc>
                          <a:spcPct val="107000"/>
                        </a:lnSpc>
                        <a:spcBef>
                          <a:spcPts val="200"/>
                        </a:spcBef>
                        <a:spcAft>
                          <a:spcPts val="200"/>
                        </a:spcAft>
                      </a:pP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b="1"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Y</a:t>
                      </a:r>
                      <a:endParaRPr lang="en-GB"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-1618</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-1574,2</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-1571,8</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-1558,2</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-1557,7</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-1591,9</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-1543,3</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-1533,2</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-1531,2</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-1530,3</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8817956"/>
                  </a:ext>
                </a:extLst>
              </a:tr>
              <a:tr h="419125">
                <a:tc vMerge="1">
                  <a:txBody>
                    <a:bodyPr/>
                    <a:lstStyle/>
                    <a:p>
                      <a:pPr algn="ctr">
                        <a:lnSpc>
                          <a:spcPct val="107000"/>
                        </a:lnSpc>
                        <a:spcBef>
                          <a:spcPts val="200"/>
                        </a:spcBef>
                        <a:spcAft>
                          <a:spcPts val="200"/>
                        </a:spcAft>
                      </a:pP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b="1"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Z</a:t>
                      </a:r>
                      <a:endParaRPr lang="en-GB"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156</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1026,5</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1431,1</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1420,4</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1426,5</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1426,8</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892,6</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1176,3</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1173,7</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1156,7</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1165,4</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4589684"/>
                  </a:ext>
                </a:extLst>
              </a:tr>
              <a:tr h="419125">
                <a:tc rowSpan="3">
                  <a:txBody>
                    <a:bodyPr/>
                    <a:lstStyle/>
                    <a:p>
                      <a:pPr algn="ctr">
                        <a:lnSpc>
                          <a:spcPct val="107000"/>
                        </a:lnSpc>
                        <a:spcBef>
                          <a:spcPts val="200"/>
                        </a:spcBef>
                        <a:spcAft>
                          <a:spcPts val="200"/>
                        </a:spcAft>
                      </a:pPr>
                      <a:r>
                        <a:rPr lang="it-IT"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rPr>
                        <a:t>Bottom </a:t>
                      </a:r>
                      <a:r>
                        <a:rPr lang="it-IT" sz="1600" b="1" dirty="0" err="1">
                          <a:solidFill>
                            <a:srgbClr val="404040"/>
                          </a:solidFill>
                          <a:effectLst/>
                          <a:latin typeface="Arial Rounded MT" panose="02000506050000020004" pitchFamily="2" charset="0"/>
                          <a:ea typeface="Calibri" panose="020F0502020204030204" pitchFamily="34" charset="0"/>
                          <a:cs typeface="Arial" panose="020B0604020202020204" pitchFamily="34" charset="0"/>
                        </a:rPr>
                        <a:t>Screw</a:t>
                      </a:r>
                      <a:r>
                        <a:rPr lang="it-IT"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rPr>
                        <a:t> Reaction</a:t>
                      </a:r>
                      <a:endParaRPr lang="en-GB"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b="1"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X</a:t>
                      </a:r>
                      <a:endParaRPr lang="en-GB"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-2707</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-1882,4</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-2155,7</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-2174,3</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-2175,6</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2173,7</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1918</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2202,5</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2199,3</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2185,1</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2194,9</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0725588"/>
                  </a:ext>
                </a:extLst>
              </a:tr>
              <a:tr h="419125">
                <a:tc vMerge="1">
                  <a:txBody>
                    <a:bodyPr/>
                    <a:lstStyle/>
                    <a:p>
                      <a:pPr algn="ctr">
                        <a:lnSpc>
                          <a:spcPct val="107000"/>
                        </a:lnSpc>
                        <a:spcBef>
                          <a:spcPts val="200"/>
                        </a:spcBef>
                        <a:spcAft>
                          <a:spcPts val="200"/>
                        </a:spcAft>
                      </a:pP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rPr>
                        <a:t>Y</a:t>
                      </a:r>
                      <a:endParaRPr lang="en-GB"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1618</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1574,2</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1571,8</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1558,2</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1557,7</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-1591,9</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1534,3</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1533,2</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1531,2</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1530,3</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216158"/>
                  </a:ext>
                </a:extLst>
              </a:tr>
              <a:tr h="419125">
                <a:tc vMerge="1">
                  <a:txBody>
                    <a:bodyPr/>
                    <a:lstStyle/>
                    <a:p>
                      <a:pPr algn="ctr">
                        <a:lnSpc>
                          <a:spcPct val="107000"/>
                        </a:lnSpc>
                        <a:spcBef>
                          <a:spcPts val="200"/>
                        </a:spcBef>
                        <a:spcAft>
                          <a:spcPts val="200"/>
                        </a:spcAft>
                      </a:pP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Bef>
                          <a:spcPts val="200"/>
                        </a:spcBef>
                        <a:spcAft>
                          <a:spcPts val="200"/>
                        </a:spcAft>
                      </a:pPr>
                      <a:r>
                        <a:rPr lang="it-IT"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rPr>
                        <a:t>Z</a:t>
                      </a:r>
                      <a:endParaRPr lang="en-GB"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844</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-401,55</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-431,14</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-420,35</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-426,55</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-426,84</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-267,60</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-176,26</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-173,69</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-156,67</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-165,46</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938096"/>
                  </a:ext>
                </a:extLst>
              </a:tr>
              <a:tr h="575615">
                <a:tc gridSpan="2">
                  <a:txBody>
                    <a:bodyPr/>
                    <a:lstStyle/>
                    <a:p>
                      <a:pPr algn="ctr">
                        <a:lnSpc>
                          <a:spcPct val="107000"/>
                        </a:lnSpc>
                        <a:spcBef>
                          <a:spcPts val="200"/>
                        </a:spcBef>
                        <a:spcAft>
                          <a:spcPts val="200"/>
                        </a:spcAft>
                      </a:pPr>
                      <a:r>
                        <a:rPr lang="it-IT" sz="1600" b="1" dirty="0" err="1">
                          <a:solidFill>
                            <a:srgbClr val="404040"/>
                          </a:solidFill>
                          <a:effectLst/>
                          <a:latin typeface="Arial Rounded MT" panose="02000506050000020004" pitchFamily="2" charset="0"/>
                          <a:ea typeface="Calibri" panose="020F0502020204030204" pitchFamily="34" charset="0"/>
                          <a:cs typeface="Arial" panose="020B0604020202020204" pitchFamily="34" charset="0"/>
                        </a:rPr>
                        <a:t>Footpeg</a:t>
                      </a:r>
                      <a:r>
                        <a:rPr lang="it-IT"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rPr>
                        <a:t> </a:t>
                      </a:r>
                      <a:r>
                        <a:rPr lang="it-IT" sz="1600" b="1" dirty="0" err="1">
                          <a:solidFill>
                            <a:srgbClr val="404040"/>
                          </a:solidFill>
                          <a:effectLst/>
                          <a:latin typeface="Arial Rounded MT" panose="02000506050000020004" pitchFamily="2" charset="0"/>
                          <a:ea typeface="Calibri" panose="020F0502020204030204" pitchFamily="34" charset="0"/>
                          <a:cs typeface="Arial" panose="020B0604020202020204" pitchFamily="34" charset="0"/>
                        </a:rPr>
                        <a:t>Tip</a:t>
                      </a:r>
                      <a:r>
                        <a:rPr lang="it-IT"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rPr>
                        <a:t> </a:t>
                      </a:r>
                      <a:r>
                        <a:rPr lang="it-IT" sz="1600" b="1" dirty="0" err="1">
                          <a:solidFill>
                            <a:srgbClr val="404040"/>
                          </a:solidFill>
                          <a:effectLst/>
                          <a:latin typeface="Arial Rounded MT" panose="02000506050000020004" pitchFamily="2" charset="0"/>
                          <a:ea typeface="Calibri" panose="020F0502020204030204" pitchFamily="34" charset="0"/>
                          <a:cs typeface="Arial" panose="020B0604020202020204" pitchFamily="34" charset="0"/>
                        </a:rPr>
                        <a:t>Displacement</a:t>
                      </a:r>
                      <a:endParaRPr lang="en-GB" sz="1600" b="1"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7000"/>
                        </a:lnSpc>
                        <a:spcBef>
                          <a:spcPts val="200"/>
                        </a:spcBef>
                        <a:spcAft>
                          <a:spcPts val="200"/>
                        </a:spcAft>
                      </a:pPr>
                      <a:endParaRPr lang="en-GB" sz="1600" dirty="0">
                        <a:solidFill>
                          <a:srgbClr val="404040"/>
                        </a:solidFill>
                        <a:effectLst/>
                        <a:latin typeface="Arial Rounded MT" panose="02000506050000020004" pitchFamily="2" charset="0"/>
                        <a:ea typeface="Calibri" panose="020F0502020204030204" pitchFamily="34" charset="0"/>
                        <a:cs typeface="Arial" panose="020B0604020202020204" pitchFamily="34" charset="0"/>
                      </a:endParaRPr>
                    </a:p>
                  </a:txBody>
                  <a:tcPr marL="68580" marR="6858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-0,04064</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-2,9804</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-3,9468</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-4,2995</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-5,8599</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-6,1697</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-7,3000</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-7,7262</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-7,3982</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-6,7993</a:t>
                      </a:r>
                      <a:endParaRPr lang="en-GB" sz="200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800"/>
                        </a:spcAft>
                      </a:pPr>
                      <a:r>
                        <a:rPr lang="it-IT" sz="1600" dirty="0">
                          <a:solidFill>
                            <a:srgbClr val="404040"/>
                          </a:solidFill>
                          <a:effectLst/>
                          <a:latin typeface="Arial Rounded MT" panose="02000506050000020004" pitchFamily="2" charset="0"/>
                          <a:ea typeface="Times New Roman" panose="02020603050405020304" pitchFamily="18" charset="0"/>
                          <a:cs typeface="Arial" panose="020B0604020202020204" pitchFamily="34" charset="0"/>
                        </a:rPr>
                        <a:t>-6,5686</a:t>
                      </a:r>
                      <a:endParaRPr lang="en-GB" sz="2000" dirty="0">
                        <a:solidFill>
                          <a:srgbClr val="404040"/>
                        </a:solidFill>
                        <a:effectLst/>
                        <a:latin typeface="Arial Rounded MT" panose="02000506050000020004" pitchFamily="2" charset="0"/>
                        <a:ea typeface="MS Mincho" panose="02020609040205080304" pitchFamily="49" charset="-128"/>
                        <a:cs typeface="Arial" panose="020B0604020202020204" pitchFamily="34" charset="0"/>
                      </a:endParaRPr>
                    </a:p>
                  </a:txBody>
                  <a:tcPr marL="44450" marR="44450" marT="0" marB="0" anchor="ctr">
                    <a:lnL w="9525" cap="flat" cmpd="sng" algn="ctr">
                      <a:solidFill>
                        <a:srgbClr val="423F3F"/>
                      </a:solidFill>
                      <a:prstDash val="solid"/>
                      <a:round/>
                      <a:headEnd type="none" w="med" len="med"/>
                      <a:tailEnd type="none" w="med" len="med"/>
                    </a:lnL>
                    <a:lnR w="9525" cap="flat" cmpd="sng" algn="ctr">
                      <a:solidFill>
                        <a:srgbClr val="423F3F"/>
                      </a:solidFill>
                      <a:prstDash val="solid"/>
                      <a:round/>
                      <a:headEnd type="none" w="med" len="med"/>
                      <a:tailEnd type="none" w="med" len="med"/>
                    </a:lnR>
                    <a:lnT w="9525" cap="flat" cmpd="sng" algn="ctr">
                      <a:solidFill>
                        <a:srgbClr val="423F3F"/>
                      </a:solidFill>
                      <a:prstDash val="solid"/>
                      <a:round/>
                      <a:headEnd type="none" w="med" len="med"/>
                      <a:tailEnd type="none" w="med" len="med"/>
                    </a:lnT>
                    <a:lnB w="9525" cap="flat" cmpd="sng" algn="ctr">
                      <a:solidFill>
                        <a:srgbClr val="423F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767098"/>
                  </a:ext>
                </a:extLst>
              </a:tr>
            </a:tbl>
          </a:graphicData>
        </a:graphic>
      </p:graphicFrame>
    </p:spTree>
    <p:extLst>
      <p:ext uri="{BB962C8B-B14F-4D97-AF65-F5344CB8AC3E}">
        <p14:creationId xmlns:p14="http://schemas.microsoft.com/office/powerpoint/2010/main" val="400115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grpSp>
        <p:nvGrpSpPr>
          <p:cNvPr id="14" name="Gruppo 13">
            <a:extLst>
              <a:ext uri="{FF2B5EF4-FFF2-40B4-BE49-F238E27FC236}">
                <a16:creationId xmlns:a16="http://schemas.microsoft.com/office/drawing/2014/main" id="{D6560021-5516-57C1-8B91-C26511EA0136}"/>
              </a:ext>
            </a:extLst>
          </p:cNvPr>
          <p:cNvGrpSpPr/>
          <p:nvPr/>
        </p:nvGrpSpPr>
        <p:grpSpPr>
          <a:xfrm>
            <a:off x="695325" y="2241550"/>
            <a:ext cx="10801350" cy="4427538"/>
            <a:chOff x="166289" y="1879347"/>
            <a:chExt cx="11870136" cy="5040000"/>
          </a:xfrm>
        </p:grpSpPr>
        <p:sp>
          <p:nvSpPr>
            <p:cNvPr id="15" name="Rounded Rectangle 3">
              <a:extLst>
                <a:ext uri="{FF2B5EF4-FFF2-40B4-BE49-F238E27FC236}">
                  <a16:creationId xmlns:a16="http://schemas.microsoft.com/office/drawing/2014/main" id="{A10A07BA-CCDC-3D73-EF27-D44CA2D54C0B}"/>
                </a:ext>
              </a:extLst>
            </p:cNvPr>
            <p:cNvSpPr/>
            <p:nvPr/>
          </p:nvSpPr>
          <p:spPr>
            <a:xfrm>
              <a:off x="166289" y="1879347"/>
              <a:ext cx="11870136" cy="5040000"/>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sellaDiTesto 15">
              <a:extLst>
                <a:ext uri="{FF2B5EF4-FFF2-40B4-BE49-F238E27FC236}">
                  <a16:creationId xmlns:a16="http://schemas.microsoft.com/office/drawing/2014/main" id="{177B0CA8-E551-712B-A5C4-66DC4788B0CC}"/>
                </a:ext>
              </a:extLst>
            </p:cNvPr>
            <p:cNvSpPr txBox="1"/>
            <p:nvPr/>
          </p:nvSpPr>
          <p:spPr>
            <a:xfrm>
              <a:off x="6931779" y="1997273"/>
              <a:ext cx="3935555" cy="455457"/>
            </a:xfrm>
            <a:prstGeom prst="rect">
              <a:avLst/>
            </a:prstGeom>
            <a:noFill/>
          </p:spPr>
          <p:txBody>
            <a:bodyPr wrap="square" lIns="91440" tIns="45720" rIns="91440" bIns="45720" rtlCol="0" anchor="t">
              <a:spAutoFit/>
            </a:bodyPr>
            <a:lstStyle/>
            <a:p>
              <a:r>
                <a:rPr lang="it-IT" sz="2000" b="1" dirty="0" err="1">
                  <a:solidFill>
                    <a:srgbClr val="404040"/>
                  </a:solidFill>
                  <a:latin typeface="Arial"/>
                  <a:cs typeface="Arial"/>
                </a:rPr>
                <a:t>Equivalent</a:t>
              </a:r>
              <a:r>
                <a:rPr lang="it-IT" sz="2000" b="1" dirty="0">
                  <a:solidFill>
                    <a:srgbClr val="404040"/>
                  </a:solidFill>
                  <a:latin typeface="Arial"/>
                  <a:cs typeface="Arial"/>
                </a:rPr>
                <a:t> Stress </a:t>
              </a:r>
              <a:r>
                <a:rPr lang="it-IT" sz="2000" b="1" dirty="0" err="1">
                  <a:solidFill>
                    <a:srgbClr val="404040"/>
                  </a:solidFill>
                  <a:latin typeface="Arial"/>
                  <a:cs typeface="Arial"/>
                </a:rPr>
                <a:t>Peaks</a:t>
              </a:r>
              <a:endParaRPr lang="en-GB" sz="2000" b="1" dirty="0">
                <a:solidFill>
                  <a:srgbClr val="404040"/>
                </a:solidFill>
                <a:latin typeface="Arial"/>
                <a:cs typeface="Arial"/>
              </a:endParaRPr>
            </a:p>
          </p:txBody>
        </p:sp>
        <p:cxnSp>
          <p:nvCxnSpPr>
            <p:cNvPr id="18" name="Connettore diritto 17">
              <a:extLst>
                <a:ext uri="{FF2B5EF4-FFF2-40B4-BE49-F238E27FC236}">
                  <a16:creationId xmlns:a16="http://schemas.microsoft.com/office/drawing/2014/main" id="{01CDEACC-CEB5-7052-2317-18A155E4B40F}"/>
                </a:ext>
              </a:extLst>
            </p:cNvPr>
            <p:cNvCxnSpPr>
              <a:cxnSpLocks/>
            </p:cNvCxnSpPr>
            <p:nvPr/>
          </p:nvCxnSpPr>
          <p:spPr>
            <a:xfrm flipV="1">
              <a:off x="6931778" y="1879347"/>
              <a:ext cx="0" cy="829422"/>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sp>
        <p:nvSpPr>
          <p:cNvPr id="26" name="CasellaDiTesto 25">
            <a:extLst>
              <a:ext uri="{FF2B5EF4-FFF2-40B4-BE49-F238E27FC236}">
                <a16:creationId xmlns:a16="http://schemas.microsoft.com/office/drawing/2014/main" id="{186BBBF4-7E08-4731-92A3-299E4C3D8DC7}"/>
              </a:ext>
            </a:extLst>
          </p:cNvPr>
          <p:cNvSpPr txBox="1"/>
          <p:nvPr/>
        </p:nvSpPr>
        <p:spPr>
          <a:xfrm>
            <a:off x="1598238" y="6180736"/>
            <a:ext cx="1771166" cy="338554"/>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lgn="ctr">
              <a:spcAft>
                <a:spcPts val="1200"/>
              </a:spcAft>
            </a:pPr>
            <a:r>
              <a:rPr lang="en-US" sz="1600" dirty="0">
                <a:solidFill>
                  <a:srgbClr val="BC2E29"/>
                </a:solidFill>
                <a:ea typeface="MS Mincho" panose="02020609040205080304" pitchFamily="49" charset="-128"/>
                <a:cs typeface="Helvetica" panose="020B0604020202020204" pitchFamily="34" charset="0"/>
              </a:rPr>
              <a:t>Optimized Mesh</a:t>
            </a:r>
            <a:endParaRPr lang="en-GB" sz="1400" dirty="0">
              <a:solidFill>
                <a:srgbClr val="BC2E29"/>
              </a:solidFill>
              <a:cs typeface="Helvetica" panose="020B0604020202020204" pitchFamily="34" charset="0"/>
            </a:endParaRPr>
          </a:p>
        </p:txBody>
      </p:sp>
      <p:sp>
        <p:nvSpPr>
          <p:cNvPr id="27" name="CasellaDiTesto 26">
            <a:extLst>
              <a:ext uri="{FF2B5EF4-FFF2-40B4-BE49-F238E27FC236}">
                <a16:creationId xmlns:a16="http://schemas.microsoft.com/office/drawing/2014/main" id="{CB522D27-9F32-DCFD-6355-53D3A7CA40BF}"/>
              </a:ext>
            </a:extLst>
          </p:cNvPr>
          <p:cNvSpPr txBox="1"/>
          <p:nvPr/>
        </p:nvSpPr>
        <p:spPr>
          <a:xfrm>
            <a:off x="5210417" y="6180736"/>
            <a:ext cx="1771166" cy="338554"/>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lgn="ctr">
              <a:spcAft>
                <a:spcPts val="1200"/>
              </a:spcAft>
            </a:pPr>
            <a:r>
              <a:rPr lang="en-US" sz="1600" dirty="0">
                <a:solidFill>
                  <a:srgbClr val="BC2E29"/>
                </a:solidFill>
                <a:effectLst/>
                <a:ea typeface="MS Mincho" panose="02020609040205080304" pitchFamily="49" charset="-128"/>
                <a:cs typeface="Helvetica" panose="020B0604020202020204" pitchFamily="34" charset="0"/>
              </a:rPr>
              <a:t>REV 6</a:t>
            </a:r>
            <a:endParaRPr lang="en-GB" sz="1400" dirty="0">
              <a:solidFill>
                <a:srgbClr val="BC2E29"/>
              </a:solidFill>
              <a:cs typeface="Helvetica" panose="020B0604020202020204" pitchFamily="34" charset="0"/>
            </a:endParaRPr>
          </a:p>
        </p:txBody>
      </p:sp>
      <p:sp>
        <p:nvSpPr>
          <p:cNvPr id="29" name="CasellaDiTesto 28">
            <a:extLst>
              <a:ext uri="{FF2B5EF4-FFF2-40B4-BE49-F238E27FC236}">
                <a16:creationId xmlns:a16="http://schemas.microsoft.com/office/drawing/2014/main" id="{B8FED004-1B10-2057-A0DD-5687F1929F40}"/>
              </a:ext>
            </a:extLst>
          </p:cNvPr>
          <p:cNvSpPr txBox="1"/>
          <p:nvPr/>
        </p:nvSpPr>
        <p:spPr>
          <a:xfrm>
            <a:off x="8795604" y="6180736"/>
            <a:ext cx="1771166" cy="338554"/>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lgn="ctr">
              <a:spcAft>
                <a:spcPts val="1200"/>
              </a:spcAft>
            </a:pPr>
            <a:r>
              <a:rPr lang="en-US" sz="1600" dirty="0">
                <a:solidFill>
                  <a:srgbClr val="BC2E29"/>
                </a:solidFill>
                <a:effectLst/>
                <a:ea typeface="MS Mincho" panose="02020609040205080304" pitchFamily="49" charset="-128"/>
                <a:cs typeface="Helvetica" panose="020B0604020202020204" pitchFamily="34" charset="0"/>
              </a:rPr>
              <a:t>REV 10</a:t>
            </a:r>
            <a:endParaRPr lang="en-GB" sz="1400" dirty="0">
              <a:solidFill>
                <a:srgbClr val="BC2E29"/>
              </a:solidFill>
              <a:cs typeface="Helvetica" panose="020B0604020202020204" pitchFamily="34" charset="0"/>
            </a:endParaRPr>
          </a:p>
        </p:txBody>
      </p:sp>
      <p:sp>
        <p:nvSpPr>
          <p:cNvPr id="2" name="CasellaDiTesto 1">
            <a:extLst>
              <a:ext uri="{FF2B5EF4-FFF2-40B4-BE49-F238E27FC236}">
                <a16:creationId xmlns:a16="http://schemas.microsoft.com/office/drawing/2014/main" id="{57AF772F-BAD1-B1C1-30BC-91FF78B24C4E}"/>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6</a:t>
            </a:r>
          </a:p>
        </p:txBody>
      </p:sp>
      <p:sp>
        <p:nvSpPr>
          <p:cNvPr id="6" name="CasellaDiTesto 5">
            <a:extLst>
              <a:ext uri="{FF2B5EF4-FFF2-40B4-BE49-F238E27FC236}">
                <a16:creationId xmlns:a16="http://schemas.microsoft.com/office/drawing/2014/main" id="{F65E66BE-9FB5-24A3-8CC7-3BDE0C9DC8F9}"/>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it-IT" sz="3600" dirty="0">
                <a:solidFill>
                  <a:srgbClr val="BC2E29"/>
                </a:solidFill>
                <a:latin typeface="Arial" panose="020B0604020202020204" pitchFamily="34" charset="0"/>
                <a:cs typeface="Arial" panose="020B0604020202020204" pitchFamily="34" charset="0"/>
              </a:rPr>
              <a:t>Reverse Engineering</a:t>
            </a:r>
          </a:p>
        </p:txBody>
      </p:sp>
      <p:pic>
        <p:nvPicPr>
          <p:cNvPr id="8" name="Immagine 7">
            <a:extLst>
              <a:ext uri="{FF2B5EF4-FFF2-40B4-BE49-F238E27FC236}">
                <a16:creationId xmlns:a16="http://schemas.microsoft.com/office/drawing/2014/main" id="{E1CE68F9-8945-6E13-3FC7-1B78AA49A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48" y="3200400"/>
            <a:ext cx="3469169" cy="2793280"/>
          </a:xfrm>
          <a:prstGeom prst="rect">
            <a:avLst/>
          </a:prstGeom>
        </p:spPr>
      </p:pic>
      <p:pic>
        <p:nvPicPr>
          <p:cNvPr id="10" name="Immagine 9">
            <a:extLst>
              <a:ext uri="{FF2B5EF4-FFF2-40B4-BE49-F238E27FC236}">
                <a16:creationId xmlns:a16="http://schemas.microsoft.com/office/drawing/2014/main" id="{C62148F4-2D02-D5A5-C581-E374AA999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415" y="3200400"/>
            <a:ext cx="3469169" cy="2793280"/>
          </a:xfrm>
          <a:prstGeom prst="rect">
            <a:avLst/>
          </a:prstGeom>
        </p:spPr>
      </p:pic>
      <p:pic>
        <p:nvPicPr>
          <p:cNvPr id="12" name="Immagine 11">
            <a:extLst>
              <a:ext uri="{FF2B5EF4-FFF2-40B4-BE49-F238E27FC236}">
                <a16:creationId xmlns:a16="http://schemas.microsoft.com/office/drawing/2014/main" id="{385B8E81-2175-C7B9-B85F-CE2FB3C60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6603" y="3200400"/>
            <a:ext cx="3469169" cy="2793280"/>
          </a:xfrm>
          <a:prstGeom prst="rect">
            <a:avLst/>
          </a:prstGeom>
        </p:spPr>
      </p:pic>
    </p:spTree>
    <p:extLst>
      <p:ext uri="{BB962C8B-B14F-4D97-AF65-F5344CB8AC3E}">
        <p14:creationId xmlns:p14="http://schemas.microsoft.com/office/powerpoint/2010/main" val="95421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en-GB" sz="11500" b="1" dirty="0">
                <a:solidFill>
                  <a:schemeClr val="bg1"/>
                </a:solidFill>
                <a:latin typeface="Arial" panose="020B0604020202020204" pitchFamily="34" charset="0"/>
                <a:cs typeface="Arial" panose="020B0604020202020204" pitchFamily="34" charset="0"/>
              </a:rPr>
              <a:t>1</a:t>
            </a:r>
            <a:endParaRPr lang="it-IT" sz="11500" b="1" dirty="0">
              <a:solidFill>
                <a:schemeClr val="bg1"/>
              </a:solidFill>
              <a:latin typeface="Arial" panose="020B0604020202020204" pitchFamily="34" charset="0"/>
              <a:cs typeface="Arial" panose="020B0604020202020204" pitchFamily="34" charset="0"/>
            </a:endParaRP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Project Assignment</a:t>
            </a:r>
            <a:endParaRPr lang="it-IT" sz="3600" dirty="0">
              <a:solidFill>
                <a:srgbClr val="BC2E29"/>
              </a:solidFill>
              <a:latin typeface="Arial" panose="020B0604020202020204" pitchFamily="34" charset="0"/>
              <a:cs typeface="Arial" panose="020B0604020202020204" pitchFamily="34" charset="0"/>
            </a:endParaRPr>
          </a:p>
        </p:txBody>
      </p:sp>
      <p:grpSp>
        <p:nvGrpSpPr>
          <p:cNvPr id="2" name="Gruppo 1">
            <a:extLst>
              <a:ext uri="{FF2B5EF4-FFF2-40B4-BE49-F238E27FC236}">
                <a16:creationId xmlns:a16="http://schemas.microsoft.com/office/drawing/2014/main" id="{8C55C320-EB74-ADA7-CA58-9E82D371177E}"/>
              </a:ext>
            </a:extLst>
          </p:cNvPr>
          <p:cNvGrpSpPr/>
          <p:nvPr/>
        </p:nvGrpSpPr>
        <p:grpSpPr>
          <a:xfrm>
            <a:off x="695325" y="2228454"/>
            <a:ext cx="10801350" cy="4690894"/>
            <a:chOff x="166289" y="1879347"/>
            <a:chExt cx="11870136" cy="5040000"/>
          </a:xfrm>
        </p:grpSpPr>
        <p:sp>
          <p:nvSpPr>
            <p:cNvPr id="6" name="Rounded Rectangle 3">
              <a:extLst>
                <a:ext uri="{FF2B5EF4-FFF2-40B4-BE49-F238E27FC236}">
                  <a16:creationId xmlns:a16="http://schemas.microsoft.com/office/drawing/2014/main" id="{B1BD073C-E4AC-8715-1499-A5D9A315C031}"/>
                </a:ext>
              </a:extLst>
            </p:cNvPr>
            <p:cNvSpPr/>
            <p:nvPr/>
          </p:nvSpPr>
          <p:spPr>
            <a:xfrm>
              <a:off x="166289" y="1879347"/>
              <a:ext cx="11870136" cy="5040000"/>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6042AF21-C341-DCC7-75EF-5061705F09A0}"/>
                </a:ext>
              </a:extLst>
            </p:cNvPr>
            <p:cNvSpPr txBox="1"/>
            <p:nvPr/>
          </p:nvSpPr>
          <p:spPr>
            <a:xfrm>
              <a:off x="8519416" y="1997274"/>
              <a:ext cx="2903724" cy="760568"/>
            </a:xfrm>
            <a:prstGeom prst="rect">
              <a:avLst/>
            </a:prstGeom>
            <a:noFill/>
          </p:spPr>
          <p:txBody>
            <a:bodyPr wrap="square" lIns="91440" tIns="45720" rIns="91440" bIns="45720" rtlCol="0" anchor="t">
              <a:spAutoFit/>
            </a:bodyPr>
            <a:lstStyle/>
            <a:p>
              <a:r>
                <a:rPr lang="it-IT" sz="2000" b="1" dirty="0" err="1">
                  <a:solidFill>
                    <a:srgbClr val="404040"/>
                  </a:solidFill>
                  <a:latin typeface="Arial"/>
                  <a:cs typeface="Arial"/>
                </a:rPr>
                <a:t>Right</a:t>
              </a:r>
              <a:r>
                <a:rPr lang="it-IT" sz="2000" b="1" dirty="0">
                  <a:solidFill>
                    <a:srgbClr val="404040"/>
                  </a:solidFill>
                  <a:latin typeface="Arial"/>
                  <a:cs typeface="Arial"/>
                </a:rPr>
                <a:t> Side</a:t>
              </a:r>
              <a:br>
                <a:rPr lang="it-IT" sz="2000" b="1" dirty="0">
                  <a:solidFill>
                    <a:srgbClr val="404040"/>
                  </a:solidFill>
                  <a:latin typeface="Arial"/>
                  <a:cs typeface="Arial"/>
                </a:rPr>
              </a:br>
              <a:r>
                <a:rPr lang="it-IT" sz="2000" b="1" dirty="0" err="1">
                  <a:solidFill>
                    <a:srgbClr val="404040"/>
                  </a:solidFill>
                  <a:latin typeface="Arial"/>
                  <a:cs typeface="Arial"/>
                </a:rPr>
                <a:t>Footpeg</a:t>
              </a:r>
              <a:r>
                <a:rPr lang="it-IT" sz="2000" b="1" dirty="0">
                  <a:solidFill>
                    <a:srgbClr val="404040"/>
                  </a:solidFill>
                  <a:latin typeface="Arial"/>
                  <a:cs typeface="Arial"/>
                </a:rPr>
                <a:t> Holder</a:t>
              </a:r>
              <a:endParaRPr lang="en-GB" sz="2000" b="1" dirty="0">
                <a:solidFill>
                  <a:srgbClr val="404040"/>
                </a:solidFill>
                <a:latin typeface="Arial"/>
                <a:cs typeface="Arial"/>
              </a:endParaRPr>
            </a:p>
          </p:txBody>
        </p:sp>
        <p:sp>
          <p:nvSpPr>
            <p:cNvPr id="10" name="CasellaDiTesto 9">
              <a:extLst>
                <a:ext uri="{FF2B5EF4-FFF2-40B4-BE49-F238E27FC236}">
                  <a16:creationId xmlns:a16="http://schemas.microsoft.com/office/drawing/2014/main" id="{BCC37B86-3C36-383B-A665-6255DE306112}"/>
                </a:ext>
              </a:extLst>
            </p:cNvPr>
            <p:cNvSpPr txBox="1"/>
            <p:nvPr/>
          </p:nvSpPr>
          <p:spPr>
            <a:xfrm>
              <a:off x="8415223" y="2855939"/>
              <a:ext cx="3081451" cy="1157387"/>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buClr>
                  <a:srgbClr val="BC2E29"/>
                </a:buClr>
              </a:pPr>
              <a:r>
                <a:rPr lang="en-GB" sz="1600" dirty="0">
                  <a:solidFill>
                    <a:srgbClr val="303030"/>
                  </a:solidFill>
                  <a:latin typeface="Arial"/>
                </a:rPr>
                <a:t>Design and validation of the </a:t>
              </a:r>
              <a:r>
                <a:rPr lang="en-GB" sz="1600" dirty="0" err="1">
                  <a:solidFill>
                    <a:srgbClr val="303030"/>
                  </a:solidFill>
                  <a:latin typeface="Arial"/>
                </a:rPr>
                <a:t>footpeg</a:t>
              </a:r>
              <a:r>
                <a:rPr lang="en-GB" sz="1600" dirty="0">
                  <a:solidFill>
                    <a:srgbClr val="303030"/>
                  </a:solidFill>
                  <a:latin typeface="Arial"/>
                </a:rPr>
                <a:t> support and mounting screws for Ducati Streetfighter</a:t>
              </a:r>
            </a:p>
          </p:txBody>
        </p:sp>
        <p:cxnSp>
          <p:nvCxnSpPr>
            <p:cNvPr id="12" name="Connettore diritto 11">
              <a:extLst>
                <a:ext uri="{FF2B5EF4-FFF2-40B4-BE49-F238E27FC236}">
                  <a16:creationId xmlns:a16="http://schemas.microsoft.com/office/drawing/2014/main" id="{E30DEFF9-6CEF-74E4-5214-867DA2B64778}"/>
                </a:ext>
              </a:extLst>
            </p:cNvPr>
            <p:cNvCxnSpPr>
              <a:cxnSpLocks/>
            </p:cNvCxnSpPr>
            <p:nvPr/>
          </p:nvCxnSpPr>
          <p:spPr>
            <a:xfrm flipV="1">
              <a:off x="8519416" y="1879347"/>
              <a:ext cx="0" cy="829421"/>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pic>
        <p:nvPicPr>
          <p:cNvPr id="13" name="Immagine 11">
            <a:extLst>
              <a:ext uri="{FF2B5EF4-FFF2-40B4-BE49-F238E27FC236}">
                <a16:creationId xmlns:a16="http://schemas.microsoft.com/office/drawing/2014/main" id="{19D649DC-AC10-22FA-7608-2321B535A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221" y="1861446"/>
            <a:ext cx="7161024" cy="4422969"/>
          </a:xfrm>
          <a:prstGeom prst="rect">
            <a:avLst/>
          </a:prstGeom>
        </p:spPr>
      </p:pic>
      <p:pic>
        <p:nvPicPr>
          <p:cNvPr id="14" name="Immagine 13">
            <a:extLst>
              <a:ext uri="{FF2B5EF4-FFF2-40B4-BE49-F238E27FC236}">
                <a16:creationId xmlns:a16="http://schemas.microsoft.com/office/drawing/2014/main" id="{D0822DB3-8D9D-EC2E-112F-DEFB9E61F0B3}"/>
              </a:ext>
            </a:extLst>
          </p:cNvPr>
          <p:cNvPicPr preferRelativeResize="0">
            <a:picLocks/>
          </p:cNvPicPr>
          <p:nvPr/>
        </p:nvPicPr>
        <p:blipFill rotWithShape="1">
          <a:blip r:embed="rId4">
            <a:clrChange>
              <a:clrFrom>
                <a:srgbClr val="FFFFFF"/>
              </a:clrFrom>
              <a:clrTo>
                <a:srgbClr val="FFFFFF">
                  <a:alpha val="0"/>
                </a:srgbClr>
              </a:clrTo>
            </a:clrChange>
            <a:biLevel thresh="75000"/>
            <a:extLst>
              <a:ext uri="{BEBA8EAE-BF5A-486C-A8C5-ECC9F3942E4B}">
                <a14:imgProps xmlns:a14="http://schemas.microsoft.com/office/drawing/2010/main">
                  <a14:imgLayer r:embed="rId5">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27029" t="44639" r="29864" b="6956"/>
          <a:stretch/>
        </p:blipFill>
        <p:spPr>
          <a:xfrm>
            <a:off x="8296337" y="4214618"/>
            <a:ext cx="2754000" cy="2052000"/>
          </a:xfrm>
          <a:prstGeom prst="rect">
            <a:avLst/>
          </a:prstGeom>
          <a:ln w="28575" cap="sq">
            <a:noFill/>
            <a:miter lim="800000"/>
          </a:ln>
        </p:spPr>
      </p:pic>
      <p:sp>
        <p:nvSpPr>
          <p:cNvPr id="15" name="Ovale 14">
            <a:extLst>
              <a:ext uri="{FF2B5EF4-FFF2-40B4-BE49-F238E27FC236}">
                <a16:creationId xmlns:a16="http://schemas.microsoft.com/office/drawing/2014/main" id="{EFE025BD-A050-6287-F8F8-8E301D562CD0}"/>
              </a:ext>
            </a:extLst>
          </p:cNvPr>
          <p:cNvSpPr/>
          <p:nvPr/>
        </p:nvSpPr>
        <p:spPr>
          <a:xfrm>
            <a:off x="3220720" y="4640547"/>
            <a:ext cx="863600" cy="863600"/>
          </a:xfrm>
          <a:prstGeom prst="ellipse">
            <a:avLst/>
          </a:prstGeom>
          <a:noFill/>
          <a:ln w="28575">
            <a:solidFill>
              <a:srgbClr val="BC2E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ttore diritto 15">
            <a:extLst>
              <a:ext uri="{FF2B5EF4-FFF2-40B4-BE49-F238E27FC236}">
                <a16:creationId xmlns:a16="http://schemas.microsoft.com/office/drawing/2014/main" id="{B3E9FA65-9A67-364A-5C4A-29A6ED394EAF}"/>
              </a:ext>
            </a:extLst>
          </p:cNvPr>
          <p:cNvCxnSpPr>
            <a:stCxn id="15" idx="6"/>
            <a:endCxn id="14" idx="1"/>
          </p:cNvCxnSpPr>
          <p:nvPr/>
        </p:nvCxnSpPr>
        <p:spPr>
          <a:xfrm>
            <a:off x="4084320" y="5072347"/>
            <a:ext cx="4212017" cy="168271"/>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41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7</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Screws Validation</a:t>
            </a:r>
            <a:endParaRPr lang="it-IT" sz="3600" dirty="0">
              <a:solidFill>
                <a:srgbClr val="BC2E29"/>
              </a:solidFill>
              <a:latin typeface="Arial" panose="020B0604020202020204" pitchFamily="34" charset="0"/>
              <a:cs typeface="Arial" panose="020B0604020202020204" pitchFamily="34" charset="0"/>
            </a:endParaRPr>
          </a:p>
        </p:txBody>
      </p:sp>
      <p:grpSp>
        <p:nvGrpSpPr>
          <p:cNvPr id="2" name="Gruppo 1">
            <a:extLst>
              <a:ext uri="{FF2B5EF4-FFF2-40B4-BE49-F238E27FC236}">
                <a16:creationId xmlns:a16="http://schemas.microsoft.com/office/drawing/2014/main" id="{8C55C320-EB74-ADA7-CA58-9E82D371177E}"/>
              </a:ext>
            </a:extLst>
          </p:cNvPr>
          <p:cNvGrpSpPr/>
          <p:nvPr/>
        </p:nvGrpSpPr>
        <p:grpSpPr>
          <a:xfrm>
            <a:off x="695325" y="2228454"/>
            <a:ext cx="10801350" cy="4690894"/>
            <a:chOff x="166289" y="1879347"/>
            <a:chExt cx="11870136" cy="5040000"/>
          </a:xfrm>
        </p:grpSpPr>
        <p:sp>
          <p:nvSpPr>
            <p:cNvPr id="6" name="Rounded Rectangle 3">
              <a:extLst>
                <a:ext uri="{FF2B5EF4-FFF2-40B4-BE49-F238E27FC236}">
                  <a16:creationId xmlns:a16="http://schemas.microsoft.com/office/drawing/2014/main" id="{B1BD073C-E4AC-8715-1499-A5D9A315C031}"/>
                </a:ext>
              </a:extLst>
            </p:cNvPr>
            <p:cNvSpPr/>
            <p:nvPr/>
          </p:nvSpPr>
          <p:spPr>
            <a:xfrm>
              <a:off x="166289" y="1879347"/>
              <a:ext cx="11870136" cy="5040000"/>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6042AF21-C341-DCC7-75EF-5061705F09A0}"/>
                </a:ext>
              </a:extLst>
            </p:cNvPr>
            <p:cNvSpPr txBox="1"/>
            <p:nvPr/>
          </p:nvSpPr>
          <p:spPr>
            <a:xfrm>
              <a:off x="420300" y="1997274"/>
              <a:ext cx="2903724" cy="760568"/>
            </a:xfrm>
            <a:prstGeom prst="rect">
              <a:avLst/>
            </a:prstGeom>
            <a:noFill/>
          </p:spPr>
          <p:txBody>
            <a:bodyPr wrap="square" lIns="91440" tIns="45720" rIns="91440" bIns="45720" rtlCol="0" anchor="t">
              <a:spAutoFit/>
            </a:bodyPr>
            <a:lstStyle/>
            <a:p>
              <a:r>
                <a:rPr lang="it-IT" sz="2000" b="1" dirty="0" err="1">
                  <a:solidFill>
                    <a:srgbClr val="404040"/>
                  </a:solidFill>
                  <a:latin typeface="Arial"/>
                  <a:cs typeface="Arial"/>
                </a:rPr>
                <a:t>Right</a:t>
              </a:r>
              <a:r>
                <a:rPr lang="it-IT" sz="2000" b="1" dirty="0">
                  <a:solidFill>
                    <a:srgbClr val="404040"/>
                  </a:solidFill>
                  <a:latin typeface="Arial"/>
                  <a:cs typeface="Arial"/>
                </a:rPr>
                <a:t> Side</a:t>
              </a:r>
              <a:br>
                <a:rPr lang="it-IT" sz="2000" b="1" dirty="0">
                  <a:solidFill>
                    <a:srgbClr val="404040"/>
                  </a:solidFill>
                  <a:latin typeface="Arial"/>
                  <a:cs typeface="Arial"/>
                </a:rPr>
              </a:br>
              <a:r>
                <a:rPr lang="it-IT" sz="2000" b="1" dirty="0" err="1">
                  <a:solidFill>
                    <a:srgbClr val="404040"/>
                  </a:solidFill>
                  <a:latin typeface="Arial"/>
                  <a:cs typeface="Arial"/>
                </a:rPr>
                <a:t>Footpeg</a:t>
              </a:r>
              <a:r>
                <a:rPr lang="it-IT" sz="2000" b="1" dirty="0">
                  <a:solidFill>
                    <a:srgbClr val="404040"/>
                  </a:solidFill>
                  <a:latin typeface="Arial"/>
                  <a:cs typeface="Arial"/>
                </a:rPr>
                <a:t> Holder</a:t>
              </a:r>
              <a:endParaRPr lang="en-GB" sz="2000" b="1" dirty="0">
                <a:solidFill>
                  <a:srgbClr val="404040"/>
                </a:solidFill>
                <a:latin typeface="Arial"/>
                <a:cs typeface="Arial"/>
              </a:endParaRPr>
            </a:p>
          </p:txBody>
        </p:sp>
        <p:sp>
          <p:nvSpPr>
            <p:cNvPr id="10" name="CasellaDiTesto 9">
              <a:extLst>
                <a:ext uri="{FF2B5EF4-FFF2-40B4-BE49-F238E27FC236}">
                  <a16:creationId xmlns:a16="http://schemas.microsoft.com/office/drawing/2014/main" id="{BCC37B86-3C36-383B-A665-6255DE306112}"/>
                </a:ext>
              </a:extLst>
            </p:cNvPr>
            <p:cNvSpPr txBox="1"/>
            <p:nvPr/>
          </p:nvSpPr>
          <p:spPr>
            <a:xfrm>
              <a:off x="2879815" y="1992035"/>
              <a:ext cx="7635776" cy="892842"/>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buClr>
                  <a:srgbClr val="BC2E29"/>
                </a:buClr>
              </a:pPr>
              <a:r>
                <a:rPr lang="en-US" sz="1600" dirty="0">
                  <a:solidFill>
                    <a:srgbClr val="404040"/>
                  </a:solidFill>
                  <a:effectLst/>
                  <a:latin typeface="Helvetica" panose="020B0604020202020204" pitchFamily="34" charset="0"/>
                  <a:ea typeface="MS Mincho" panose="02020609040205080304" pitchFamily="49" charset="-128"/>
                  <a:cs typeface="Helvetica" panose="020B0604020202020204" pitchFamily="34" charset="0"/>
                </a:rPr>
                <a:t>To evaluate stresses distribution on them, a section plane cutting each screw into two bodies through their axis was created and, apart from little stress concentration superficial zones, screw design was validated.</a:t>
              </a:r>
              <a:endParaRPr lang="en-GB" sz="1400" dirty="0">
                <a:solidFill>
                  <a:srgbClr val="404040"/>
                </a:solidFill>
                <a:latin typeface="Helvetica" panose="020B0604020202020204" pitchFamily="34" charset="0"/>
                <a:cs typeface="Helvetica" panose="020B0604020202020204" pitchFamily="34" charset="0"/>
              </a:endParaRPr>
            </a:p>
          </p:txBody>
        </p:sp>
        <p:cxnSp>
          <p:nvCxnSpPr>
            <p:cNvPr id="12" name="Connettore diritto 11">
              <a:extLst>
                <a:ext uri="{FF2B5EF4-FFF2-40B4-BE49-F238E27FC236}">
                  <a16:creationId xmlns:a16="http://schemas.microsoft.com/office/drawing/2014/main" id="{E30DEFF9-6CEF-74E4-5214-867DA2B64778}"/>
                </a:ext>
              </a:extLst>
            </p:cNvPr>
            <p:cNvCxnSpPr>
              <a:cxnSpLocks/>
            </p:cNvCxnSpPr>
            <p:nvPr/>
          </p:nvCxnSpPr>
          <p:spPr>
            <a:xfrm flipV="1">
              <a:off x="2698026" y="1879347"/>
              <a:ext cx="0" cy="902712"/>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pic>
        <p:nvPicPr>
          <p:cNvPr id="17" name="Immagine 16">
            <a:extLst>
              <a:ext uri="{FF2B5EF4-FFF2-40B4-BE49-F238E27FC236}">
                <a16:creationId xmlns:a16="http://schemas.microsoft.com/office/drawing/2014/main" id="{84EACC8A-E443-8C0F-E9E5-03B6E7C98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834" y="3295738"/>
            <a:ext cx="4274804" cy="3410607"/>
          </a:xfrm>
          <a:prstGeom prst="rect">
            <a:avLst/>
          </a:prstGeom>
        </p:spPr>
      </p:pic>
      <p:pic>
        <p:nvPicPr>
          <p:cNvPr id="18" name="Immagine 17">
            <a:extLst>
              <a:ext uri="{FF2B5EF4-FFF2-40B4-BE49-F238E27FC236}">
                <a16:creationId xmlns:a16="http://schemas.microsoft.com/office/drawing/2014/main" id="{364FEF29-6D47-860A-D009-1002CFCC2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363" y="3295738"/>
            <a:ext cx="4230255" cy="3410607"/>
          </a:xfrm>
          <a:prstGeom prst="rect">
            <a:avLst/>
          </a:prstGeom>
        </p:spPr>
      </p:pic>
    </p:spTree>
    <p:extLst>
      <p:ext uri="{BB962C8B-B14F-4D97-AF65-F5344CB8AC3E}">
        <p14:creationId xmlns:p14="http://schemas.microsoft.com/office/powerpoint/2010/main" val="716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8</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Assembly Review</a:t>
            </a:r>
            <a:endParaRPr lang="it-IT" sz="3600" dirty="0">
              <a:solidFill>
                <a:srgbClr val="BC2E29"/>
              </a:solidFill>
              <a:latin typeface="Arial" panose="020B0604020202020204" pitchFamily="34" charset="0"/>
              <a:cs typeface="Arial" panose="020B0604020202020204" pitchFamily="34" charset="0"/>
            </a:endParaRPr>
          </a:p>
        </p:txBody>
      </p:sp>
      <p:pic>
        <p:nvPicPr>
          <p:cNvPr id="18" name="Immagine 17">
            <a:extLst>
              <a:ext uri="{FF2B5EF4-FFF2-40B4-BE49-F238E27FC236}">
                <a16:creationId xmlns:a16="http://schemas.microsoft.com/office/drawing/2014/main" id="{F87A5A04-E83A-03D7-C1D4-2B5E231664ED}"/>
              </a:ext>
            </a:extLst>
          </p:cNvPr>
          <p:cNvPicPr>
            <a:picLocks noChangeAspect="1"/>
          </p:cNvPicPr>
          <p:nvPr/>
        </p:nvPicPr>
        <p:blipFill>
          <a:blip r:embed="rId3">
            <a:clrChange>
              <a:clrFrom>
                <a:srgbClr val="E8EAED"/>
              </a:clrFrom>
              <a:clrTo>
                <a:srgbClr val="E8EAED">
                  <a:alpha val="0"/>
                </a:srgbClr>
              </a:clrTo>
            </a:clrChange>
          </a:blip>
          <a:stretch>
            <a:fillRect/>
          </a:stretch>
        </p:blipFill>
        <p:spPr>
          <a:xfrm>
            <a:off x="374934" y="2080122"/>
            <a:ext cx="6301660" cy="4690894"/>
          </a:xfrm>
          <a:prstGeom prst="rect">
            <a:avLst/>
          </a:prstGeom>
        </p:spPr>
      </p:pic>
      <p:pic>
        <p:nvPicPr>
          <p:cNvPr id="20" name="Immagine 19">
            <a:extLst>
              <a:ext uri="{FF2B5EF4-FFF2-40B4-BE49-F238E27FC236}">
                <a16:creationId xmlns:a16="http://schemas.microsoft.com/office/drawing/2014/main" id="{C6670AD7-FD6C-4FCB-DDA0-92908520C5AD}"/>
              </a:ext>
            </a:extLst>
          </p:cNvPr>
          <p:cNvPicPr>
            <a:picLocks noChangeAspect="1"/>
          </p:cNvPicPr>
          <p:nvPr/>
        </p:nvPicPr>
        <p:blipFill>
          <a:blip r:embed="rId4">
            <a:clrChange>
              <a:clrFrom>
                <a:srgbClr val="E8EAED"/>
              </a:clrFrom>
              <a:clrTo>
                <a:srgbClr val="E8EAED">
                  <a:alpha val="0"/>
                </a:srgbClr>
              </a:clrTo>
            </a:clrChange>
          </a:blip>
          <a:stretch>
            <a:fillRect/>
          </a:stretch>
        </p:blipFill>
        <p:spPr>
          <a:xfrm>
            <a:off x="6356202" y="925969"/>
            <a:ext cx="5372566" cy="5845047"/>
          </a:xfrm>
          <a:prstGeom prst="rect">
            <a:avLst/>
          </a:prstGeom>
        </p:spPr>
      </p:pic>
    </p:spTree>
    <p:extLst>
      <p:ext uri="{BB962C8B-B14F-4D97-AF65-F5344CB8AC3E}">
        <p14:creationId xmlns:p14="http://schemas.microsoft.com/office/powerpoint/2010/main" val="112301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8</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Assembly Review</a:t>
            </a:r>
            <a:endParaRPr lang="it-IT" sz="3600" dirty="0">
              <a:solidFill>
                <a:srgbClr val="BC2E29"/>
              </a:solidFill>
              <a:latin typeface="Arial" panose="020B0604020202020204" pitchFamily="34" charset="0"/>
              <a:cs typeface="Arial" panose="020B0604020202020204" pitchFamily="34" charset="0"/>
            </a:endParaRPr>
          </a:p>
        </p:txBody>
      </p:sp>
      <p:pic>
        <p:nvPicPr>
          <p:cNvPr id="18" name="Immagine 17">
            <a:extLst>
              <a:ext uri="{FF2B5EF4-FFF2-40B4-BE49-F238E27FC236}">
                <a16:creationId xmlns:a16="http://schemas.microsoft.com/office/drawing/2014/main" id="{F87A5A04-E83A-03D7-C1D4-2B5E231664ED}"/>
              </a:ext>
            </a:extLst>
          </p:cNvPr>
          <p:cNvPicPr>
            <a:picLocks noChangeAspect="1"/>
          </p:cNvPicPr>
          <p:nvPr/>
        </p:nvPicPr>
        <p:blipFill>
          <a:blip r:embed="rId3">
            <a:clrChange>
              <a:clrFrom>
                <a:srgbClr val="E8EAED"/>
              </a:clrFrom>
              <a:clrTo>
                <a:srgbClr val="E8EAED">
                  <a:alpha val="0"/>
                </a:srgbClr>
              </a:clrTo>
            </a:clrChange>
          </a:blip>
          <a:stretch>
            <a:fillRect/>
          </a:stretch>
        </p:blipFill>
        <p:spPr>
          <a:xfrm>
            <a:off x="374934" y="2080122"/>
            <a:ext cx="6301660" cy="4690894"/>
          </a:xfrm>
          <a:prstGeom prst="rect">
            <a:avLst/>
          </a:prstGeom>
        </p:spPr>
      </p:pic>
      <p:pic>
        <p:nvPicPr>
          <p:cNvPr id="6" name="Immagine 5">
            <a:extLst>
              <a:ext uri="{FF2B5EF4-FFF2-40B4-BE49-F238E27FC236}">
                <a16:creationId xmlns:a16="http://schemas.microsoft.com/office/drawing/2014/main" id="{4AE27F69-C06E-ECA6-C8C8-E71396409866}"/>
              </a:ext>
            </a:extLst>
          </p:cNvPr>
          <p:cNvPicPr>
            <a:picLocks noChangeAspect="1"/>
          </p:cNvPicPr>
          <p:nvPr/>
        </p:nvPicPr>
        <p:blipFill>
          <a:blip r:embed="rId4">
            <a:clrChange>
              <a:clrFrom>
                <a:srgbClr val="E8EAED"/>
              </a:clrFrom>
              <a:clrTo>
                <a:srgbClr val="E8EAED">
                  <a:alpha val="0"/>
                </a:srgbClr>
              </a:clrTo>
            </a:clrChange>
          </a:blip>
          <a:stretch>
            <a:fillRect/>
          </a:stretch>
        </p:blipFill>
        <p:spPr>
          <a:xfrm>
            <a:off x="5094876" y="828000"/>
            <a:ext cx="9624807" cy="6030000"/>
          </a:xfrm>
          <a:prstGeom prst="rect">
            <a:avLst/>
          </a:prstGeom>
        </p:spPr>
      </p:pic>
    </p:spTree>
    <p:extLst>
      <p:ext uri="{BB962C8B-B14F-4D97-AF65-F5344CB8AC3E}">
        <p14:creationId xmlns:p14="http://schemas.microsoft.com/office/powerpoint/2010/main" val="144536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8</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Assembly Review</a:t>
            </a:r>
            <a:endParaRPr lang="it-IT" sz="3600" dirty="0">
              <a:solidFill>
                <a:srgbClr val="BC2E29"/>
              </a:solidFill>
              <a:latin typeface="Arial" panose="020B0604020202020204" pitchFamily="34" charset="0"/>
              <a:cs typeface="Arial" panose="020B0604020202020204" pitchFamily="34" charset="0"/>
            </a:endParaRPr>
          </a:p>
        </p:txBody>
      </p:sp>
      <p:pic>
        <p:nvPicPr>
          <p:cNvPr id="8" name="Immagine 7">
            <a:extLst>
              <a:ext uri="{FF2B5EF4-FFF2-40B4-BE49-F238E27FC236}">
                <a16:creationId xmlns:a16="http://schemas.microsoft.com/office/drawing/2014/main" id="{2B944262-72D5-A033-FC89-CCD5537998AD}"/>
              </a:ext>
            </a:extLst>
          </p:cNvPr>
          <p:cNvPicPr>
            <a:picLocks noChangeAspect="1"/>
          </p:cNvPicPr>
          <p:nvPr/>
        </p:nvPicPr>
        <p:blipFill>
          <a:blip r:embed="rId3"/>
          <a:stretch>
            <a:fillRect/>
          </a:stretch>
        </p:blipFill>
        <p:spPr>
          <a:xfrm>
            <a:off x="0" y="828000"/>
            <a:ext cx="10729890" cy="5814564"/>
          </a:xfrm>
          <a:prstGeom prst="rect">
            <a:avLst/>
          </a:prstGeom>
        </p:spPr>
      </p:pic>
      <p:pic>
        <p:nvPicPr>
          <p:cNvPr id="6" name="Immagine 5" hidden="1">
            <a:extLst>
              <a:ext uri="{FF2B5EF4-FFF2-40B4-BE49-F238E27FC236}">
                <a16:creationId xmlns:a16="http://schemas.microsoft.com/office/drawing/2014/main" id="{4AE27F69-C06E-ECA6-C8C8-E71396409866}"/>
              </a:ext>
            </a:extLst>
          </p:cNvPr>
          <p:cNvPicPr>
            <a:picLocks noChangeAspect="1"/>
          </p:cNvPicPr>
          <p:nvPr/>
        </p:nvPicPr>
        <p:blipFill>
          <a:blip r:embed="rId4">
            <a:clrChange>
              <a:clrFrom>
                <a:srgbClr val="E8EAED"/>
              </a:clrFrom>
              <a:clrTo>
                <a:srgbClr val="E8EAED">
                  <a:alpha val="0"/>
                </a:srgbClr>
              </a:clrTo>
            </a:clrChange>
          </a:blip>
          <a:stretch>
            <a:fillRect/>
          </a:stretch>
        </p:blipFill>
        <p:spPr>
          <a:xfrm>
            <a:off x="5094876" y="828000"/>
            <a:ext cx="9624807" cy="6030000"/>
          </a:xfrm>
          <a:prstGeom prst="rect">
            <a:avLst/>
          </a:prstGeom>
        </p:spPr>
      </p:pic>
    </p:spTree>
    <p:extLst>
      <p:ext uri="{BB962C8B-B14F-4D97-AF65-F5344CB8AC3E}">
        <p14:creationId xmlns:p14="http://schemas.microsoft.com/office/powerpoint/2010/main" val="185303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8</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Printing</a:t>
            </a:r>
            <a:br>
              <a:rPr lang="en-GB" sz="3600" dirty="0">
                <a:solidFill>
                  <a:srgbClr val="BC2E29"/>
                </a:solidFill>
                <a:latin typeface="Arial" panose="020B0604020202020204" pitchFamily="34" charset="0"/>
                <a:cs typeface="Arial" panose="020B0604020202020204" pitchFamily="34" charset="0"/>
              </a:rPr>
            </a:br>
            <a:r>
              <a:rPr lang="en-GB" sz="3600" dirty="0">
                <a:solidFill>
                  <a:srgbClr val="BC2E29"/>
                </a:solidFill>
                <a:latin typeface="Arial" panose="020B0604020202020204" pitchFamily="34" charset="0"/>
                <a:cs typeface="Arial" panose="020B0604020202020204" pitchFamily="34" charset="0"/>
              </a:rPr>
              <a:t>Preview</a:t>
            </a:r>
            <a:endParaRPr lang="it-IT" sz="3600" dirty="0">
              <a:solidFill>
                <a:srgbClr val="BC2E29"/>
              </a:solidFill>
              <a:latin typeface="Arial" panose="020B0604020202020204" pitchFamily="34" charset="0"/>
              <a:cs typeface="Arial" panose="020B0604020202020204" pitchFamily="34" charset="0"/>
            </a:endParaRPr>
          </a:p>
        </p:txBody>
      </p:sp>
      <p:grpSp>
        <p:nvGrpSpPr>
          <p:cNvPr id="2" name="Gruppo 1">
            <a:extLst>
              <a:ext uri="{FF2B5EF4-FFF2-40B4-BE49-F238E27FC236}">
                <a16:creationId xmlns:a16="http://schemas.microsoft.com/office/drawing/2014/main" id="{8C55C320-EB74-ADA7-CA58-9E82D371177E}"/>
              </a:ext>
            </a:extLst>
          </p:cNvPr>
          <p:cNvGrpSpPr/>
          <p:nvPr/>
        </p:nvGrpSpPr>
        <p:grpSpPr>
          <a:xfrm>
            <a:off x="695325" y="2228454"/>
            <a:ext cx="10801350" cy="4690894"/>
            <a:chOff x="166289" y="1879347"/>
            <a:chExt cx="11870136" cy="5040000"/>
          </a:xfrm>
        </p:grpSpPr>
        <p:sp>
          <p:nvSpPr>
            <p:cNvPr id="6" name="Rounded Rectangle 3">
              <a:extLst>
                <a:ext uri="{FF2B5EF4-FFF2-40B4-BE49-F238E27FC236}">
                  <a16:creationId xmlns:a16="http://schemas.microsoft.com/office/drawing/2014/main" id="{B1BD073C-E4AC-8715-1499-A5D9A315C031}"/>
                </a:ext>
              </a:extLst>
            </p:cNvPr>
            <p:cNvSpPr/>
            <p:nvPr/>
          </p:nvSpPr>
          <p:spPr>
            <a:xfrm>
              <a:off x="166289" y="1879347"/>
              <a:ext cx="11870136" cy="5040000"/>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6042AF21-C341-DCC7-75EF-5061705F09A0}"/>
                </a:ext>
              </a:extLst>
            </p:cNvPr>
            <p:cNvSpPr txBox="1"/>
            <p:nvPr/>
          </p:nvSpPr>
          <p:spPr>
            <a:xfrm>
              <a:off x="7970082" y="1997274"/>
              <a:ext cx="2903724" cy="760568"/>
            </a:xfrm>
            <a:prstGeom prst="rect">
              <a:avLst/>
            </a:prstGeom>
            <a:noFill/>
          </p:spPr>
          <p:txBody>
            <a:bodyPr wrap="square" lIns="91440" tIns="45720" rIns="91440" bIns="45720" rtlCol="0" anchor="t">
              <a:spAutoFit/>
            </a:bodyPr>
            <a:lstStyle/>
            <a:p>
              <a:r>
                <a:rPr lang="it-IT" sz="2000" b="1" dirty="0">
                  <a:solidFill>
                    <a:srgbClr val="404040"/>
                  </a:solidFill>
                  <a:latin typeface="Arial"/>
                  <a:cs typeface="Arial"/>
                </a:rPr>
                <a:t>Printing</a:t>
              </a:r>
            </a:p>
            <a:p>
              <a:r>
                <a:rPr lang="it-IT" sz="2000" b="1" dirty="0">
                  <a:solidFill>
                    <a:srgbClr val="404040"/>
                  </a:solidFill>
                  <a:latin typeface="Arial"/>
                  <a:cs typeface="Arial"/>
                </a:rPr>
                <a:t>Strategies</a:t>
              </a:r>
              <a:endParaRPr lang="en-GB" sz="2000" b="1" dirty="0">
                <a:solidFill>
                  <a:srgbClr val="404040"/>
                </a:solidFill>
                <a:latin typeface="Arial"/>
                <a:cs typeface="Arial"/>
              </a:endParaRPr>
            </a:p>
          </p:txBody>
        </p:sp>
        <p:sp>
          <p:nvSpPr>
            <p:cNvPr id="10" name="CasellaDiTesto 9">
              <a:extLst>
                <a:ext uri="{FF2B5EF4-FFF2-40B4-BE49-F238E27FC236}">
                  <a16:creationId xmlns:a16="http://schemas.microsoft.com/office/drawing/2014/main" id="{BCC37B86-3C36-383B-A665-6255DE306112}"/>
                </a:ext>
              </a:extLst>
            </p:cNvPr>
            <p:cNvSpPr txBox="1"/>
            <p:nvPr/>
          </p:nvSpPr>
          <p:spPr>
            <a:xfrm>
              <a:off x="7970083" y="2855939"/>
              <a:ext cx="3526592" cy="2744660"/>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buClr>
                  <a:srgbClr val="BC2E29"/>
                </a:buClr>
              </a:pPr>
              <a:r>
                <a:rPr lang="en-GB" sz="1600" dirty="0">
                  <a:solidFill>
                    <a:srgbClr val="404040"/>
                  </a:solidFill>
                  <a:latin typeface="Arial"/>
                </a:rPr>
                <a:t>Once the final CAD model of the component has been obtained, it is possible to study some printing strategies: its particular warped shape makes it necessary to prepare the body with a certain inclination with respect to the printing plane, in order to correctly construct the piece and the supporting infrastructure.</a:t>
              </a:r>
            </a:p>
          </p:txBody>
        </p:sp>
        <p:cxnSp>
          <p:nvCxnSpPr>
            <p:cNvPr id="12" name="Connettore diritto 11">
              <a:extLst>
                <a:ext uri="{FF2B5EF4-FFF2-40B4-BE49-F238E27FC236}">
                  <a16:creationId xmlns:a16="http://schemas.microsoft.com/office/drawing/2014/main" id="{E30DEFF9-6CEF-74E4-5214-867DA2B64778}"/>
                </a:ext>
              </a:extLst>
            </p:cNvPr>
            <p:cNvCxnSpPr>
              <a:cxnSpLocks/>
            </p:cNvCxnSpPr>
            <p:nvPr/>
          </p:nvCxnSpPr>
          <p:spPr>
            <a:xfrm flipV="1">
              <a:off x="7970082" y="1879347"/>
              <a:ext cx="0" cy="829421"/>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pic>
        <p:nvPicPr>
          <p:cNvPr id="17" name="Immagine 16">
            <a:extLst>
              <a:ext uri="{FF2B5EF4-FFF2-40B4-BE49-F238E27FC236}">
                <a16:creationId xmlns:a16="http://schemas.microsoft.com/office/drawing/2014/main" id="{90663247-1F74-D2AD-5824-9440DA6236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2868" y="2614438"/>
            <a:ext cx="6057857" cy="3893721"/>
          </a:xfrm>
          <a:prstGeom prst="rect">
            <a:avLst/>
          </a:prstGeom>
        </p:spPr>
      </p:pic>
    </p:spTree>
    <p:extLst>
      <p:ext uri="{BB962C8B-B14F-4D97-AF65-F5344CB8AC3E}">
        <p14:creationId xmlns:p14="http://schemas.microsoft.com/office/powerpoint/2010/main" val="419362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en-GB" sz="11500" b="1" dirty="0">
                <a:solidFill>
                  <a:schemeClr val="bg1"/>
                </a:solidFill>
                <a:latin typeface="Arial" panose="020B0604020202020204" pitchFamily="34" charset="0"/>
                <a:cs typeface="Arial" panose="020B0604020202020204" pitchFamily="34" charset="0"/>
              </a:rPr>
              <a:t>1</a:t>
            </a:r>
            <a:endParaRPr lang="it-IT" sz="11500" b="1" dirty="0">
              <a:solidFill>
                <a:schemeClr val="bg1"/>
              </a:solidFill>
              <a:latin typeface="Arial" panose="020B0604020202020204" pitchFamily="34" charset="0"/>
              <a:cs typeface="Arial" panose="020B0604020202020204" pitchFamily="34" charset="0"/>
            </a:endParaRP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Project Assignment</a:t>
            </a:r>
            <a:endParaRPr lang="it-IT" sz="3600" dirty="0">
              <a:solidFill>
                <a:srgbClr val="BC2E29"/>
              </a:solidFill>
              <a:latin typeface="Arial" panose="020B0604020202020204" pitchFamily="34" charset="0"/>
              <a:cs typeface="Arial" panose="020B0604020202020204" pitchFamily="34" charset="0"/>
            </a:endParaRPr>
          </a:p>
        </p:txBody>
      </p:sp>
      <p:grpSp>
        <p:nvGrpSpPr>
          <p:cNvPr id="32" name="Gruppo 31">
            <a:extLst>
              <a:ext uri="{FF2B5EF4-FFF2-40B4-BE49-F238E27FC236}">
                <a16:creationId xmlns:a16="http://schemas.microsoft.com/office/drawing/2014/main" id="{CCC35E70-97AE-D7E0-D122-C1C66EAB1589}"/>
              </a:ext>
            </a:extLst>
          </p:cNvPr>
          <p:cNvGrpSpPr/>
          <p:nvPr/>
        </p:nvGrpSpPr>
        <p:grpSpPr>
          <a:xfrm>
            <a:off x="695325" y="2228454"/>
            <a:ext cx="10801350" cy="4690894"/>
            <a:chOff x="166289" y="1879347"/>
            <a:chExt cx="11870136" cy="5040000"/>
          </a:xfrm>
        </p:grpSpPr>
        <p:sp>
          <p:nvSpPr>
            <p:cNvPr id="33" name="Rounded Rectangle 3">
              <a:extLst>
                <a:ext uri="{FF2B5EF4-FFF2-40B4-BE49-F238E27FC236}">
                  <a16:creationId xmlns:a16="http://schemas.microsoft.com/office/drawing/2014/main" id="{F421F537-3232-E2A1-D200-C835C61AA41B}"/>
                </a:ext>
              </a:extLst>
            </p:cNvPr>
            <p:cNvSpPr/>
            <p:nvPr/>
          </p:nvSpPr>
          <p:spPr>
            <a:xfrm>
              <a:off x="166289" y="1879347"/>
              <a:ext cx="11870136" cy="5040000"/>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asellaDiTesto 33">
              <a:extLst>
                <a:ext uri="{FF2B5EF4-FFF2-40B4-BE49-F238E27FC236}">
                  <a16:creationId xmlns:a16="http://schemas.microsoft.com/office/drawing/2014/main" id="{0993E9EB-FC61-94F3-0ABF-84C03BEAEB0E}"/>
                </a:ext>
              </a:extLst>
            </p:cNvPr>
            <p:cNvSpPr txBox="1"/>
            <p:nvPr/>
          </p:nvSpPr>
          <p:spPr>
            <a:xfrm>
              <a:off x="8519416" y="1997274"/>
              <a:ext cx="2903724" cy="733610"/>
            </a:xfrm>
            <a:prstGeom prst="rect">
              <a:avLst/>
            </a:prstGeom>
            <a:noFill/>
          </p:spPr>
          <p:txBody>
            <a:bodyPr wrap="square" lIns="91440" tIns="45720" rIns="91440" bIns="45720" rtlCol="0" anchor="t">
              <a:spAutoFit/>
            </a:bodyPr>
            <a:lstStyle/>
            <a:p>
              <a:r>
                <a:rPr lang="it-IT" sz="2000" b="1" dirty="0">
                  <a:solidFill>
                    <a:srgbClr val="404040"/>
                  </a:solidFill>
                  <a:latin typeface="Arial"/>
                  <a:cs typeface="Arial"/>
                </a:rPr>
                <a:t>Ducati </a:t>
              </a:r>
              <a:r>
                <a:rPr lang="it-IT" sz="2000" b="1" dirty="0" err="1">
                  <a:solidFill>
                    <a:srgbClr val="404040"/>
                  </a:solidFill>
                  <a:latin typeface="Arial"/>
                  <a:cs typeface="Arial"/>
                </a:rPr>
                <a:t>Streetfighter</a:t>
              </a:r>
              <a:r>
                <a:rPr lang="it-IT" sz="2000" b="1" dirty="0">
                  <a:solidFill>
                    <a:srgbClr val="404040"/>
                  </a:solidFill>
                  <a:latin typeface="Arial"/>
                  <a:cs typeface="Arial"/>
                </a:rPr>
                <a:t> Solution</a:t>
              </a:r>
              <a:endParaRPr lang="en-GB" sz="2000" b="1" dirty="0">
                <a:solidFill>
                  <a:srgbClr val="404040"/>
                </a:solidFill>
                <a:latin typeface="Arial"/>
                <a:cs typeface="Arial"/>
              </a:endParaRPr>
            </a:p>
          </p:txBody>
        </p:sp>
        <p:sp>
          <p:nvSpPr>
            <p:cNvPr id="37" name="CasellaDiTesto 36">
              <a:extLst>
                <a:ext uri="{FF2B5EF4-FFF2-40B4-BE49-F238E27FC236}">
                  <a16:creationId xmlns:a16="http://schemas.microsoft.com/office/drawing/2014/main" id="{E9718B47-0AA1-A8FA-8373-75FD09ABFE61}"/>
                </a:ext>
              </a:extLst>
            </p:cNvPr>
            <p:cNvSpPr txBox="1"/>
            <p:nvPr/>
          </p:nvSpPr>
          <p:spPr>
            <a:xfrm>
              <a:off x="8415223" y="2855939"/>
              <a:ext cx="3081451" cy="3381222"/>
            </a:xfrm>
            <a:prstGeom prst="rect">
              <a:avLst/>
            </a:prstGeom>
            <a:noFill/>
          </p:spPr>
          <p:txBody>
            <a:bodyPr wrap="square" rtlCol="0">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algn="just">
                <a:spcAft>
                  <a:spcPts val="1200"/>
                </a:spcAft>
              </a:pPr>
              <a:r>
                <a:rPr lang="en-GB" sz="1600" dirty="0">
                  <a:solidFill>
                    <a:srgbClr val="423F3F"/>
                  </a:solidFill>
                  <a:latin typeface="Arial" panose="020B0604020202020204" pitchFamily="34" charset="0"/>
                  <a:cs typeface="Arial" panose="020B0604020202020204" pitchFamily="34" charset="0"/>
                </a:rPr>
                <a:t>List of the main components of the Ducati solution that we will use for our schematic representation of the problem.</a:t>
              </a:r>
              <a:endParaRPr lang="it-IT" sz="1600" dirty="0">
                <a:solidFill>
                  <a:srgbClr val="423F3F"/>
                </a:solidFill>
                <a:latin typeface="Arial" panose="020B0604020202020204" pitchFamily="34" charset="0"/>
                <a:cs typeface="Arial" panose="020B0604020202020204" pitchFamily="34" charset="0"/>
              </a:endParaRPr>
            </a:p>
            <a:p>
              <a:pPr>
                <a:spcAft>
                  <a:spcPts val="300"/>
                </a:spcAft>
                <a:tabLst>
                  <a:tab pos="536575" algn="l"/>
                </a:tabLst>
              </a:pPr>
              <a:r>
                <a:rPr lang="it-IT" sz="1600" dirty="0">
                  <a:solidFill>
                    <a:srgbClr val="423F3F"/>
                  </a:solidFill>
                  <a:latin typeface="Arial" panose="020B0604020202020204" pitchFamily="34" charset="0"/>
                  <a:cs typeface="Arial" panose="020B0604020202020204" pitchFamily="34" charset="0"/>
                </a:rPr>
                <a:t>(1)	F</a:t>
              </a:r>
              <a:r>
                <a:rPr lang="en-GB" sz="1600" dirty="0" err="1">
                  <a:solidFill>
                    <a:srgbClr val="423F3F"/>
                  </a:solidFill>
                  <a:latin typeface="Arial" panose="020B0604020202020204" pitchFamily="34" charset="0"/>
                  <a:cs typeface="Arial" panose="020B0604020202020204" pitchFamily="34" charset="0"/>
                </a:rPr>
                <a:t>ootpeg</a:t>
              </a:r>
              <a:r>
                <a:rPr lang="en-GB" sz="1600" dirty="0">
                  <a:solidFill>
                    <a:srgbClr val="423F3F"/>
                  </a:solidFill>
                  <a:latin typeface="Arial" panose="020B0604020202020204" pitchFamily="34" charset="0"/>
                  <a:cs typeface="Arial" panose="020B0604020202020204" pitchFamily="34" charset="0"/>
                </a:rPr>
                <a:t> Holder Plate</a:t>
              </a:r>
            </a:p>
            <a:p>
              <a:pPr>
                <a:spcAft>
                  <a:spcPts val="300"/>
                </a:spcAft>
                <a:tabLst>
                  <a:tab pos="536575" algn="l"/>
                </a:tabLst>
              </a:pPr>
              <a:r>
                <a:rPr lang="en-GB" sz="1600" dirty="0">
                  <a:solidFill>
                    <a:srgbClr val="423F3F"/>
                  </a:solidFill>
                  <a:latin typeface="Arial" panose="020B0604020202020204" pitchFamily="34" charset="0"/>
                  <a:cs typeface="Arial" panose="020B0604020202020204" pitchFamily="34" charset="0"/>
                </a:rPr>
                <a:t>(2)	TCEIF Screws</a:t>
              </a:r>
            </a:p>
            <a:p>
              <a:pPr>
                <a:spcAft>
                  <a:spcPts val="300"/>
                </a:spcAft>
                <a:tabLst>
                  <a:tab pos="536575" algn="l"/>
                </a:tabLst>
              </a:pPr>
              <a:r>
                <a:rPr lang="en-GB" sz="1600" dirty="0">
                  <a:solidFill>
                    <a:srgbClr val="423F3F"/>
                  </a:solidFill>
                  <a:latin typeface="Arial" panose="020B0604020202020204" pitchFamily="34" charset="0"/>
                  <a:cs typeface="Arial" panose="020B0604020202020204" pitchFamily="34" charset="0"/>
                </a:rPr>
                <a:t>(3)	Brake pedal</a:t>
              </a:r>
            </a:p>
            <a:p>
              <a:pPr defTabSz="2693988">
                <a:spcAft>
                  <a:spcPts val="300"/>
                </a:spcAft>
                <a:tabLst>
                  <a:tab pos="536575" algn="l"/>
                </a:tabLst>
              </a:pPr>
              <a:r>
                <a:rPr lang="en-GB" sz="1600" dirty="0">
                  <a:solidFill>
                    <a:srgbClr val="423F3F"/>
                  </a:solidFill>
                  <a:latin typeface="Arial" panose="020B0604020202020204" pitchFamily="34" charset="0"/>
                  <a:cs typeface="Arial" panose="020B0604020202020204" pitchFamily="34" charset="0"/>
                </a:rPr>
                <a:t>(11)	Joint</a:t>
              </a:r>
            </a:p>
            <a:p>
              <a:pPr defTabSz="2693988">
                <a:spcAft>
                  <a:spcPts val="300"/>
                </a:spcAft>
                <a:tabLst>
                  <a:tab pos="536575" algn="l"/>
                </a:tabLst>
              </a:pPr>
              <a:r>
                <a:rPr lang="en-GB" sz="1600" dirty="0">
                  <a:solidFill>
                    <a:srgbClr val="423F3F"/>
                  </a:solidFill>
                  <a:latin typeface="Arial" panose="020B0604020202020204" pitchFamily="34" charset="0"/>
                  <a:cs typeface="Arial" panose="020B0604020202020204" pitchFamily="34" charset="0"/>
                </a:rPr>
                <a:t>(13)	Brake Pump Shaft</a:t>
              </a:r>
            </a:p>
            <a:p>
              <a:pPr defTabSz="2693988">
                <a:spcAft>
                  <a:spcPts val="300"/>
                </a:spcAft>
                <a:tabLst>
                  <a:tab pos="536575" algn="l"/>
                </a:tabLst>
              </a:pPr>
              <a:r>
                <a:rPr lang="en-GB" sz="1600" dirty="0">
                  <a:solidFill>
                    <a:srgbClr val="423F3F"/>
                  </a:solidFill>
                  <a:latin typeface="Arial" panose="020B0604020202020204" pitchFamily="34" charset="0"/>
                  <a:cs typeface="Arial" panose="020B0604020202020204" pitchFamily="34" charset="0"/>
                </a:rPr>
                <a:t>(18)	</a:t>
              </a:r>
              <a:r>
                <a:rPr lang="en-GB" sz="1600" dirty="0" err="1">
                  <a:solidFill>
                    <a:srgbClr val="423F3F"/>
                  </a:solidFill>
                  <a:latin typeface="Arial" panose="020B0604020202020204" pitchFamily="34" charset="0"/>
                  <a:cs typeface="Arial" panose="020B0604020202020204" pitchFamily="34" charset="0"/>
                </a:rPr>
                <a:t>Footpeg</a:t>
              </a:r>
              <a:endParaRPr lang="en-GB" sz="1600" dirty="0">
                <a:solidFill>
                  <a:srgbClr val="423F3F"/>
                </a:solidFill>
                <a:latin typeface="Arial" panose="020B0604020202020204" pitchFamily="34" charset="0"/>
                <a:cs typeface="Arial" panose="020B0604020202020204" pitchFamily="34" charset="0"/>
              </a:endParaRPr>
            </a:p>
          </p:txBody>
        </p:sp>
        <p:cxnSp>
          <p:nvCxnSpPr>
            <p:cNvPr id="38" name="Connettore diritto 37">
              <a:extLst>
                <a:ext uri="{FF2B5EF4-FFF2-40B4-BE49-F238E27FC236}">
                  <a16:creationId xmlns:a16="http://schemas.microsoft.com/office/drawing/2014/main" id="{25346F24-507D-C4F4-412E-C94123D05D70}"/>
                </a:ext>
              </a:extLst>
            </p:cNvPr>
            <p:cNvCxnSpPr>
              <a:cxnSpLocks/>
            </p:cNvCxnSpPr>
            <p:nvPr/>
          </p:nvCxnSpPr>
          <p:spPr>
            <a:xfrm flipV="1">
              <a:off x="8519416" y="1879347"/>
              <a:ext cx="0" cy="829421"/>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grpSp>
        <p:nvGrpSpPr>
          <p:cNvPr id="39" name="Gruppo 38">
            <a:extLst>
              <a:ext uri="{FF2B5EF4-FFF2-40B4-BE49-F238E27FC236}">
                <a16:creationId xmlns:a16="http://schemas.microsoft.com/office/drawing/2014/main" id="{7A003DA8-5CC5-77DA-E4A1-751C900B6876}"/>
              </a:ext>
            </a:extLst>
          </p:cNvPr>
          <p:cNvGrpSpPr/>
          <p:nvPr/>
        </p:nvGrpSpPr>
        <p:grpSpPr>
          <a:xfrm>
            <a:off x="790750" y="2429549"/>
            <a:ext cx="6399449" cy="4255919"/>
            <a:chOff x="457675" y="1942129"/>
            <a:chExt cx="7132362" cy="4743339"/>
          </a:xfrm>
        </p:grpSpPr>
        <p:pic>
          <p:nvPicPr>
            <p:cNvPr id="40" name="Immagine 39">
              <a:extLst>
                <a:ext uri="{FF2B5EF4-FFF2-40B4-BE49-F238E27FC236}">
                  <a16:creationId xmlns:a16="http://schemas.microsoft.com/office/drawing/2014/main" id="{675FFBF1-5F7E-3826-25E4-FE7A891F664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57675" y="1942129"/>
              <a:ext cx="7132362" cy="4743339"/>
            </a:xfrm>
            <a:prstGeom prst="rect">
              <a:avLst/>
            </a:prstGeom>
          </p:spPr>
        </p:pic>
        <p:sp>
          <p:nvSpPr>
            <p:cNvPr id="41" name="Figura a mano libera: forma 40">
              <a:extLst>
                <a:ext uri="{FF2B5EF4-FFF2-40B4-BE49-F238E27FC236}">
                  <a16:creationId xmlns:a16="http://schemas.microsoft.com/office/drawing/2014/main" id="{E0C2D469-F517-C5CA-2BDC-7E4ACD487971}"/>
                </a:ext>
              </a:extLst>
            </p:cNvPr>
            <p:cNvSpPr/>
            <p:nvPr/>
          </p:nvSpPr>
          <p:spPr>
            <a:xfrm>
              <a:off x="2650243" y="4146579"/>
              <a:ext cx="2721184" cy="2083048"/>
            </a:xfrm>
            <a:custGeom>
              <a:avLst/>
              <a:gdLst>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39586 w 2722596"/>
                <a:gd name="connsiteY22" fmla="*/ 548792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81100 w 2722596"/>
                <a:gd name="connsiteY28" fmla="*/ 675792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88671 w 2722596"/>
                <a:gd name="connsiteY78" fmla="*/ 831821 h 2083048"/>
                <a:gd name="connsiteX79" fmla="*/ 2037871 w 2722596"/>
                <a:gd name="connsiteY79" fmla="*/ 824564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783871 w 2722596"/>
                <a:gd name="connsiteY124" fmla="*/ 2040135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40128 w 2722596"/>
                <a:gd name="connsiteY149" fmla="*/ 995107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39586 w 2722596"/>
                <a:gd name="connsiteY22" fmla="*/ 548792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81100 w 2722596"/>
                <a:gd name="connsiteY28" fmla="*/ 675792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92481 w 2722596"/>
                <a:gd name="connsiteY78" fmla="*/ 839441 h 2083048"/>
                <a:gd name="connsiteX79" fmla="*/ 2037871 w 2722596"/>
                <a:gd name="connsiteY79" fmla="*/ 824564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783871 w 2722596"/>
                <a:gd name="connsiteY124" fmla="*/ 2040135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40128 w 2722596"/>
                <a:gd name="connsiteY149" fmla="*/ 995107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39586 w 2722596"/>
                <a:gd name="connsiteY22" fmla="*/ 548792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81100 w 2722596"/>
                <a:gd name="connsiteY28" fmla="*/ 675792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92481 w 2722596"/>
                <a:gd name="connsiteY78" fmla="*/ 839441 h 2083048"/>
                <a:gd name="connsiteX79" fmla="*/ 2034061 w 2722596"/>
                <a:gd name="connsiteY79" fmla="*/ 834089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783871 w 2722596"/>
                <a:gd name="connsiteY124" fmla="*/ 2040135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40128 w 2722596"/>
                <a:gd name="connsiteY149" fmla="*/ 995107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39586 w 2722596"/>
                <a:gd name="connsiteY22" fmla="*/ 548792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81100 w 2722596"/>
                <a:gd name="connsiteY28" fmla="*/ 675792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92481 w 2722596"/>
                <a:gd name="connsiteY78" fmla="*/ 839441 h 2083048"/>
                <a:gd name="connsiteX79" fmla="*/ 2034061 w 2722596"/>
                <a:gd name="connsiteY79" fmla="*/ 834089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783871 w 2722596"/>
                <a:gd name="connsiteY124" fmla="*/ 2040135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32508 w 2722596"/>
                <a:gd name="connsiteY149" fmla="*/ 989392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39586 w 2722596"/>
                <a:gd name="connsiteY22" fmla="*/ 548792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81100 w 2722596"/>
                <a:gd name="connsiteY28" fmla="*/ 675792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92481 w 2722596"/>
                <a:gd name="connsiteY78" fmla="*/ 839441 h 2083048"/>
                <a:gd name="connsiteX79" fmla="*/ 2034061 w 2722596"/>
                <a:gd name="connsiteY79" fmla="*/ 834089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783871 w 2722596"/>
                <a:gd name="connsiteY124" fmla="*/ 2040135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28698 w 2722596"/>
                <a:gd name="connsiteY149" fmla="*/ 979867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24346 w 2722596"/>
                <a:gd name="connsiteY22" fmla="*/ 562127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81100 w 2722596"/>
                <a:gd name="connsiteY28" fmla="*/ 675792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92481 w 2722596"/>
                <a:gd name="connsiteY78" fmla="*/ 839441 h 2083048"/>
                <a:gd name="connsiteX79" fmla="*/ 2034061 w 2722596"/>
                <a:gd name="connsiteY79" fmla="*/ 834089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783871 w 2722596"/>
                <a:gd name="connsiteY124" fmla="*/ 2040135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28698 w 2722596"/>
                <a:gd name="connsiteY149" fmla="*/ 979867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24346 w 2722596"/>
                <a:gd name="connsiteY22" fmla="*/ 562127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96340 w 2722596"/>
                <a:gd name="connsiteY28" fmla="*/ 677697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92481 w 2722596"/>
                <a:gd name="connsiteY78" fmla="*/ 839441 h 2083048"/>
                <a:gd name="connsiteX79" fmla="*/ 2034061 w 2722596"/>
                <a:gd name="connsiteY79" fmla="*/ 834089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783871 w 2722596"/>
                <a:gd name="connsiteY124" fmla="*/ 2040135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28698 w 2722596"/>
                <a:gd name="connsiteY149" fmla="*/ 979867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24346 w 2722596"/>
                <a:gd name="connsiteY22" fmla="*/ 562127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96340 w 2722596"/>
                <a:gd name="connsiteY28" fmla="*/ 677697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92481 w 2722596"/>
                <a:gd name="connsiteY78" fmla="*/ 839441 h 2083048"/>
                <a:gd name="connsiteX79" fmla="*/ 2034061 w 2722596"/>
                <a:gd name="connsiteY79" fmla="*/ 834089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743866 w 2722596"/>
                <a:gd name="connsiteY124" fmla="*/ 2032515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28698 w 2722596"/>
                <a:gd name="connsiteY149" fmla="*/ 979867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24346 w 2722596"/>
                <a:gd name="connsiteY22" fmla="*/ 562127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96340 w 2722596"/>
                <a:gd name="connsiteY28" fmla="*/ 677697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92481 w 2722596"/>
                <a:gd name="connsiteY78" fmla="*/ 839441 h 2083048"/>
                <a:gd name="connsiteX79" fmla="*/ 2034061 w 2722596"/>
                <a:gd name="connsiteY79" fmla="*/ 834089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602896 w 2722596"/>
                <a:gd name="connsiteY124" fmla="*/ 2011560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28698 w 2722596"/>
                <a:gd name="connsiteY149" fmla="*/ 979867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2596"/>
                <a:gd name="connsiteY0" fmla="*/ 1002364 h 2083048"/>
                <a:gd name="connsiteX1" fmla="*/ 452186 w 2722596"/>
                <a:gd name="connsiteY1" fmla="*/ 969707 h 2083048"/>
                <a:gd name="connsiteX2" fmla="*/ 553786 w 2722596"/>
                <a:gd name="connsiteY2" fmla="*/ 929792 h 2083048"/>
                <a:gd name="connsiteX3" fmla="*/ 619100 w 2722596"/>
                <a:gd name="connsiteY3" fmla="*/ 904392 h 2083048"/>
                <a:gd name="connsiteX4" fmla="*/ 738843 w 2722596"/>
                <a:gd name="connsiteY4" fmla="*/ 882621 h 2083048"/>
                <a:gd name="connsiteX5" fmla="*/ 760614 w 2722596"/>
                <a:gd name="connsiteY5" fmla="*/ 875364 h 2083048"/>
                <a:gd name="connsiteX6" fmla="*/ 778757 w 2722596"/>
                <a:gd name="connsiteY6" fmla="*/ 849964 h 2083048"/>
                <a:gd name="connsiteX7" fmla="*/ 753357 w 2722596"/>
                <a:gd name="connsiteY7" fmla="*/ 781021 h 2083048"/>
                <a:gd name="connsiteX8" fmla="*/ 724328 w 2722596"/>
                <a:gd name="connsiteY8" fmla="*/ 701192 h 2083048"/>
                <a:gd name="connsiteX9" fmla="*/ 749728 w 2722596"/>
                <a:gd name="connsiteY9" fmla="*/ 650392 h 2083048"/>
                <a:gd name="connsiteX10" fmla="*/ 782386 w 2722596"/>
                <a:gd name="connsiteY10" fmla="*/ 595964 h 2083048"/>
                <a:gd name="connsiteX11" fmla="*/ 833186 w 2722596"/>
                <a:gd name="connsiteY11" fmla="*/ 512507 h 2083048"/>
                <a:gd name="connsiteX12" fmla="*/ 873100 w 2722596"/>
                <a:gd name="connsiteY12" fmla="*/ 418164 h 2083048"/>
                <a:gd name="connsiteX13" fmla="*/ 902128 w 2722596"/>
                <a:gd name="connsiteY13" fmla="*/ 323821 h 2083048"/>
                <a:gd name="connsiteX14" fmla="*/ 934786 w 2722596"/>
                <a:gd name="connsiteY14" fmla="*/ 269392 h 2083048"/>
                <a:gd name="connsiteX15" fmla="*/ 996471 w 2722596"/>
                <a:gd name="connsiteY15" fmla="*/ 233107 h 2083048"/>
                <a:gd name="connsiteX16" fmla="*/ 1054528 w 2722596"/>
                <a:gd name="connsiteY16" fmla="*/ 222221 h 2083048"/>
                <a:gd name="connsiteX17" fmla="*/ 1123471 w 2722596"/>
                <a:gd name="connsiteY17" fmla="*/ 229478 h 2083048"/>
                <a:gd name="connsiteX18" fmla="*/ 1185157 w 2722596"/>
                <a:gd name="connsiteY18" fmla="*/ 273021 h 2083048"/>
                <a:gd name="connsiteX19" fmla="*/ 1225071 w 2722596"/>
                <a:gd name="connsiteY19" fmla="*/ 323821 h 2083048"/>
                <a:gd name="connsiteX20" fmla="*/ 1257728 w 2722596"/>
                <a:gd name="connsiteY20" fmla="*/ 385507 h 2083048"/>
                <a:gd name="connsiteX21" fmla="*/ 1257728 w 2722596"/>
                <a:gd name="connsiteY21" fmla="*/ 458078 h 2083048"/>
                <a:gd name="connsiteX22" fmla="*/ 1224346 w 2722596"/>
                <a:gd name="connsiteY22" fmla="*/ 562127 h 2083048"/>
                <a:gd name="connsiteX23" fmla="*/ 1163386 w 2722596"/>
                <a:gd name="connsiteY23" fmla="*/ 715707 h 2083048"/>
                <a:gd name="connsiteX24" fmla="*/ 1137986 w 2722596"/>
                <a:gd name="connsiteY24" fmla="*/ 781021 h 2083048"/>
                <a:gd name="connsiteX25" fmla="*/ 1134357 w 2722596"/>
                <a:gd name="connsiteY25" fmla="*/ 806421 h 2083048"/>
                <a:gd name="connsiteX26" fmla="*/ 1214186 w 2722596"/>
                <a:gd name="connsiteY26" fmla="*/ 762878 h 2083048"/>
                <a:gd name="connsiteX27" fmla="*/ 1312157 w 2722596"/>
                <a:gd name="connsiteY27" fmla="*/ 726592 h 2083048"/>
                <a:gd name="connsiteX28" fmla="*/ 1396340 w 2722596"/>
                <a:gd name="connsiteY28" fmla="*/ 677697 h 2083048"/>
                <a:gd name="connsiteX29" fmla="*/ 1482700 w 2722596"/>
                <a:gd name="connsiteY29" fmla="*/ 624992 h 2083048"/>
                <a:gd name="connsiteX30" fmla="*/ 1569786 w 2722596"/>
                <a:gd name="connsiteY30" fmla="*/ 574192 h 2083048"/>
                <a:gd name="connsiteX31" fmla="*/ 1689528 w 2722596"/>
                <a:gd name="connsiteY31" fmla="*/ 505250 h 2083048"/>
                <a:gd name="connsiteX32" fmla="*/ 1736700 w 2722596"/>
                <a:gd name="connsiteY32" fmla="*/ 472592 h 2083048"/>
                <a:gd name="connsiteX33" fmla="*/ 1751214 w 2722596"/>
                <a:gd name="connsiteY33" fmla="*/ 454450 h 2083048"/>
                <a:gd name="connsiteX34" fmla="*/ 1751214 w 2722596"/>
                <a:gd name="connsiteY34" fmla="*/ 432678 h 2083048"/>
                <a:gd name="connsiteX35" fmla="*/ 1733071 w 2722596"/>
                <a:gd name="connsiteY35" fmla="*/ 418164 h 2083048"/>
                <a:gd name="connsiteX36" fmla="*/ 1700414 w 2722596"/>
                <a:gd name="connsiteY36" fmla="*/ 363735 h 2083048"/>
                <a:gd name="connsiteX37" fmla="*/ 1682271 w 2722596"/>
                <a:gd name="connsiteY37" fmla="*/ 320192 h 2083048"/>
                <a:gd name="connsiteX38" fmla="*/ 1678643 w 2722596"/>
                <a:gd name="connsiteY38" fmla="*/ 265764 h 2083048"/>
                <a:gd name="connsiteX39" fmla="*/ 1700414 w 2722596"/>
                <a:gd name="connsiteY39" fmla="*/ 233107 h 2083048"/>
                <a:gd name="connsiteX40" fmla="*/ 1729443 w 2722596"/>
                <a:gd name="connsiteY40" fmla="*/ 222221 h 2083048"/>
                <a:gd name="connsiteX41" fmla="*/ 1751214 w 2722596"/>
                <a:gd name="connsiteY41" fmla="*/ 200450 h 2083048"/>
                <a:gd name="connsiteX42" fmla="*/ 1791128 w 2722596"/>
                <a:gd name="connsiteY42" fmla="*/ 200450 h 2083048"/>
                <a:gd name="connsiteX43" fmla="*/ 1834671 w 2722596"/>
                <a:gd name="connsiteY43" fmla="*/ 225850 h 2083048"/>
                <a:gd name="connsiteX44" fmla="*/ 1874586 w 2722596"/>
                <a:gd name="connsiteY44" fmla="*/ 247621 h 2083048"/>
                <a:gd name="connsiteX45" fmla="*/ 1885471 w 2722596"/>
                <a:gd name="connsiteY45" fmla="*/ 247621 h 2083048"/>
                <a:gd name="connsiteX46" fmla="*/ 1914500 w 2722596"/>
                <a:gd name="connsiteY46" fmla="*/ 229478 h 2083048"/>
                <a:gd name="connsiteX47" fmla="*/ 1968928 w 2722596"/>
                <a:gd name="connsiteY47" fmla="*/ 200450 h 2083048"/>
                <a:gd name="connsiteX48" fmla="*/ 1997957 w 2722596"/>
                <a:gd name="connsiteY48" fmla="*/ 175050 h 2083048"/>
                <a:gd name="connsiteX49" fmla="*/ 2005214 w 2722596"/>
                <a:gd name="connsiteY49" fmla="*/ 135135 h 2083048"/>
                <a:gd name="connsiteX50" fmla="*/ 2005214 w 2722596"/>
                <a:gd name="connsiteY50" fmla="*/ 69821 h 2083048"/>
                <a:gd name="connsiteX51" fmla="*/ 2016100 w 2722596"/>
                <a:gd name="connsiteY51" fmla="*/ 33535 h 2083048"/>
                <a:gd name="connsiteX52" fmla="*/ 2045128 w 2722596"/>
                <a:gd name="connsiteY52" fmla="*/ 19021 h 2083048"/>
                <a:gd name="connsiteX53" fmla="*/ 2074157 w 2722596"/>
                <a:gd name="connsiteY53" fmla="*/ 4507 h 2083048"/>
                <a:gd name="connsiteX54" fmla="*/ 2103186 w 2722596"/>
                <a:gd name="connsiteY54" fmla="*/ 878 h 2083048"/>
                <a:gd name="connsiteX55" fmla="*/ 2157614 w 2722596"/>
                <a:gd name="connsiteY55" fmla="*/ 19021 h 2083048"/>
                <a:gd name="connsiteX56" fmla="*/ 2186643 w 2722596"/>
                <a:gd name="connsiteY56" fmla="*/ 26278 h 2083048"/>
                <a:gd name="connsiteX57" fmla="*/ 2215671 w 2722596"/>
                <a:gd name="connsiteY57" fmla="*/ 37164 h 2083048"/>
                <a:gd name="connsiteX58" fmla="*/ 2237443 w 2722596"/>
                <a:gd name="connsiteY58" fmla="*/ 84335 h 2083048"/>
                <a:gd name="connsiteX59" fmla="*/ 2251957 w 2722596"/>
                <a:gd name="connsiteY59" fmla="*/ 124250 h 2083048"/>
                <a:gd name="connsiteX60" fmla="*/ 2241071 w 2722596"/>
                <a:gd name="connsiteY60" fmla="*/ 146021 h 2083048"/>
                <a:gd name="connsiteX61" fmla="*/ 2230186 w 2722596"/>
                <a:gd name="connsiteY61" fmla="*/ 160535 h 2083048"/>
                <a:gd name="connsiteX62" fmla="*/ 2230186 w 2722596"/>
                <a:gd name="connsiteY62" fmla="*/ 196821 h 2083048"/>
                <a:gd name="connsiteX63" fmla="*/ 2208414 w 2722596"/>
                <a:gd name="connsiteY63" fmla="*/ 236735 h 2083048"/>
                <a:gd name="connsiteX64" fmla="*/ 2193900 w 2722596"/>
                <a:gd name="connsiteY64" fmla="*/ 273021 h 2083048"/>
                <a:gd name="connsiteX65" fmla="*/ 2175757 w 2722596"/>
                <a:gd name="connsiteY65" fmla="*/ 280278 h 2083048"/>
                <a:gd name="connsiteX66" fmla="*/ 2175757 w 2722596"/>
                <a:gd name="connsiteY66" fmla="*/ 458078 h 2083048"/>
                <a:gd name="connsiteX67" fmla="*/ 2168500 w 2722596"/>
                <a:gd name="connsiteY67" fmla="*/ 508878 h 2083048"/>
                <a:gd name="connsiteX68" fmla="*/ 2164871 w 2722596"/>
                <a:gd name="connsiteY68" fmla="*/ 527021 h 2083048"/>
                <a:gd name="connsiteX69" fmla="*/ 2186643 w 2722596"/>
                <a:gd name="connsiteY69" fmla="*/ 534278 h 2083048"/>
                <a:gd name="connsiteX70" fmla="*/ 2204786 w 2722596"/>
                <a:gd name="connsiteY70" fmla="*/ 552421 h 2083048"/>
                <a:gd name="connsiteX71" fmla="*/ 2233814 w 2722596"/>
                <a:gd name="connsiteY71" fmla="*/ 574192 h 2083048"/>
                <a:gd name="connsiteX72" fmla="*/ 2255586 w 2722596"/>
                <a:gd name="connsiteY72" fmla="*/ 603221 h 2083048"/>
                <a:gd name="connsiteX73" fmla="*/ 2262843 w 2722596"/>
                <a:gd name="connsiteY73" fmla="*/ 646764 h 2083048"/>
                <a:gd name="connsiteX74" fmla="*/ 2248328 w 2722596"/>
                <a:gd name="connsiteY74" fmla="*/ 708450 h 2083048"/>
                <a:gd name="connsiteX75" fmla="*/ 2226557 w 2722596"/>
                <a:gd name="connsiteY75" fmla="*/ 759250 h 2083048"/>
                <a:gd name="connsiteX76" fmla="*/ 2197528 w 2722596"/>
                <a:gd name="connsiteY76" fmla="*/ 799164 h 2083048"/>
                <a:gd name="connsiteX77" fmla="*/ 2157614 w 2722596"/>
                <a:gd name="connsiteY77" fmla="*/ 824564 h 2083048"/>
                <a:gd name="connsiteX78" fmla="*/ 2092481 w 2722596"/>
                <a:gd name="connsiteY78" fmla="*/ 839441 h 2083048"/>
                <a:gd name="connsiteX79" fmla="*/ 2034061 w 2722596"/>
                <a:gd name="connsiteY79" fmla="*/ 834089 h 2083048"/>
                <a:gd name="connsiteX80" fmla="*/ 2001586 w 2722596"/>
                <a:gd name="connsiteY80" fmla="*/ 817307 h 2083048"/>
                <a:gd name="connsiteX81" fmla="*/ 1983443 w 2722596"/>
                <a:gd name="connsiteY81" fmla="*/ 810050 h 2083048"/>
                <a:gd name="connsiteX82" fmla="*/ 1943528 w 2722596"/>
                <a:gd name="connsiteY82" fmla="*/ 817307 h 2083048"/>
                <a:gd name="connsiteX83" fmla="*/ 1907243 w 2722596"/>
                <a:gd name="connsiteY83" fmla="*/ 839078 h 2083048"/>
                <a:gd name="connsiteX84" fmla="*/ 1852814 w 2722596"/>
                <a:gd name="connsiteY84" fmla="*/ 871735 h 2083048"/>
                <a:gd name="connsiteX85" fmla="*/ 1765728 w 2722596"/>
                <a:gd name="connsiteY85" fmla="*/ 904392 h 2083048"/>
                <a:gd name="connsiteX86" fmla="*/ 1696786 w 2722596"/>
                <a:gd name="connsiteY86" fmla="*/ 929792 h 2083048"/>
                <a:gd name="connsiteX87" fmla="*/ 1580671 w 2722596"/>
                <a:gd name="connsiteY87" fmla="*/ 973335 h 2083048"/>
                <a:gd name="connsiteX88" fmla="*/ 1348443 w 2722596"/>
                <a:gd name="connsiteY88" fmla="*/ 1045907 h 2083048"/>
                <a:gd name="connsiteX89" fmla="*/ 1199671 w 2722596"/>
                <a:gd name="connsiteY89" fmla="*/ 1093078 h 2083048"/>
                <a:gd name="connsiteX90" fmla="*/ 1050900 w 2722596"/>
                <a:gd name="connsiteY90" fmla="*/ 1143878 h 2083048"/>
                <a:gd name="connsiteX91" fmla="*/ 1018243 w 2722596"/>
                <a:gd name="connsiteY91" fmla="*/ 1151135 h 2083048"/>
                <a:gd name="connsiteX92" fmla="*/ 1021871 w 2722596"/>
                <a:gd name="connsiteY92" fmla="*/ 1198307 h 2083048"/>
                <a:gd name="connsiteX93" fmla="*/ 1054528 w 2722596"/>
                <a:gd name="connsiteY93" fmla="*/ 1249107 h 2083048"/>
                <a:gd name="connsiteX94" fmla="*/ 1101700 w 2722596"/>
                <a:gd name="connsiteY94" fmla="*/ 1285392 h 2083048"/>
                <a:gd name="connsiteX95" fmla="*/ 1163386 w 2722596"/>
                <a:gd name="connsiteY95" fmla="*/ 1336192 h 2083048"/>
                <a:gd name="connsiteX96" fmla="*/ 1203300 w 2722596"/>
                <a:gd name="connsiteY96" fmla="*/ 1372478 h 2083048"/>
                <a:gd name="connsiteX97" fmla="*/ 1246843 w 2722596"/>
                <a:gd name="connsiteY97" fmla="*/ 1405135 h 2083048"/>
                <a:gd name="connsiteX98" fmla="*/ 1261357 w 2722596"/>
                <a:gd name="connsiteY98" fmla="*/ 1426907 h 2083048"/>
                <a:gd name="connsiteX99" fmla="*/ 1264986 w 2722596"/>
                <a:gd name="connsiteY99" fmla="*/ 1448678 h 2083048"/>
                <a:gd name="connsiteX100" fmla="*/ 1257728 w 2722596"/>
                <a:gd name="connsiteY100" fmla="*/ 1484964 h 2083048"/>
                <a:gd name="connsiteX101" fmla="*/ 1250471 w 2722596"/>
                <a:gd name="connsiteY101" fmla="*/ 1521250 h 2083048"/>
                <a:gd name="connsiteX102" fmla="*/ 1250471 w 2722596"/>
                <a:gd name="connsiteY102" fmla="*/ 1557535 h 2083048"/>
                <a:gd name="connsiteX103" fmla="*/ 1283128 w 2722596"/>
                <a:gd name="connsiteY103" fmla="*/ 1593821 h 2083048"/>
                <a:gd name="connsiteX104" fmla="*/ 1359328 w 2722596"/>
                <a:gd name="connsiteY104" fmla="*/ 1615592 h 2083048"/>
                <a:gd name="connsiteX105" fmla="*/ 1798386 w 2722596"/>
                <a:gd name="connsiteY105" fmla="*/ 1728078 h 2083048"/>
                <a:gd name="connsiteX106" fmla="*/ 1918128 w 2722596"/>
                <a:gd name="connsiteY106" fmla="*/ 1749850 h 2083048"/>
                <a:gd name="connsiteX107" fmla="*/ 2201157 w 2722596"/>
                <a:gd name="connsiteY107" fmla="*/ 1753478 h 2083048"/>
                <a:gd name="connsiteX108" fmla="*/ 2378957 w 2722596"/>
                <a:gd name="connsiteY108" fmla="*/ 1742592 h 2083048"/>
                <a:gd name="connsiteX109" fmla="*/ 2451528 w 2722596"/>
                <a:gd name="connsiteY109" fmla="*/ 1735335 h 2083048"/>
                <a:gd name="connsiteX110" fmla="*/ 2542243 w 2722596"/>
                <a:gd name="connsiteY110" fmla="*/ 1713564 h 2083048"/>
                <a:gd name="connsiteX111" fmla="*/ 2574900 w 2722596"/>
                <a:gd name="connsiteY111" fmla="*/ 1709935 h 2083048"/>
                <a:gd name="connsiteX112" fmla="*/ 2640214 w 2722596"/>
                <a:gd name="connsiteY112" fmla="*/ 1749850 h 2083048"/>
                <a:gd name="connsiteX113" fmla="*/ 2683757 w 2722596"/>
                <a:gd name="connsiteY113" fmla="*/ 1800650 h 2083048"/>
                <a:gd name="connsiteX114" fmla="*/ 2720043 w 2722596"/>
                <a:gd name="connsiteY114" fmla="*/ 1880478 h 2083048"/>
                <a:gd name="connsiteX115" fmla="*/ 2716414 w 2722596"/>
                <a:gd name="connsiteY115" fmla="*/ 1953050 h 2083048"/>
                <a:gd name="connsiteX116" fmla="*/ 2691014 w 2722596"/>
                <a:gd name="connsiteY116" fmla="*/ 1996592 h 2083048"/>
                <a:gd name="connsiteX117" fmla="*/ 2636586 w 2722596"/>
                <a:gd name="connsiteY117" fmla="*/ 2040135 h 2083048"/>
                <a:gd name="connsiteX118" fmla="*/ 2571271 w 2722596"/>
                <a:gd name="connsiteY118" fmla="*/ 2076421 h 2083048"/>
                <a:gd name="connsiteX119" fmla="*/ 2473300 w 2722596"/>
                <a:gd name="connsiteY119" fmla="*/ 2080050 h 2083048"/>
                <a:gd name="connsiteX120" fmla="*/ 2415243 w 2722596"/>
                <a:gd name="connsiteY120" fmla="*/ 2043764 h 2083048"/>
                <a:gd name="connsiteX121" fmla="*/ 2368071 w 2722596"/>
                <a:gd name="connsiteY121" fmla="*/ 1992964 h 2083048"/>
                <a:gd name="connsiteX122" fmla="*/ 2299128 w 2722596"/>
                <a:gd name="connsiteY122" fmla="*/ 1996592 h 2083048"/>
                <a:gd name="connsiteX123" fmla="*/ 1896357 w 2722596"/>
                <a:gd name="connsiteY123" fmla="*/ 2036507 h 2083048"/>
                <a:gd name="connsiteX124" fmla="*/ 1620041 w 2722596"/>
                <a:gd name="connsiteY124" fmla="*/ 2013465 h 2083048"/>
                <a:gd name="connsiteX125" fmla="*/ 1174271 w 2722596"/>
                <a:gd name="connsiteY125" fmla="*/ 1931278 h 2083048"/>
                <a:gd name="connsiteX126" fmla="*/ 1058157 w 2722596"/>
                <a:gd name="connsiteY126" fmla="*/ 1902250 h 2083048"/>
                <a:gd name="connsiteX127" fmla="*/ 996471 w 2722596"/>
                <a:gd name="connsiteY127" fmla="*/ 1862335 h 2083048"/>
                <a:gd name="connsiteX128" fmla="*/ 942043 w 2722596"/>
                <a:gd name="connsiteY128" fmla="*/ 1822421 h 2083048"/>
                <a:gd name="connsiteX129" fmla="*/ 844071 w 2722596"/>
                <a:gd name="connsiteY129" fmla="*/ 1742592 h 2083048"/>
                <a:gd name="connsiteX130" fmla="*/ 811414 w 2722596"/>
                <a:gd name="connsiteY130" fmla="*/ 1724450 h 2083048"/>
                <a:gd name="connsiteX131" fmla="*/ 659014 w 2722596"/>
                <a:gd name="connsiteY131" fmla="*/ 1695421 h 2083048"/>
                <a:gd name="connsiteX132" fmla="*/ 339700 w 2722596"/>
                <a:gd name="connsiteY132" fmla="*/ 1633735 h 2083048"/>
                <a:gd name="connsiteX133" fmla="*/ 288900 w 2722596"/>
                <a:gd name="connsiteY133" fmla="*/ 1608335 h 2083048"/>
                <a:gd name="connsiteX134" fmla="*/ 270757 w 2722596"/>
                <a:gd name="connsiteY134" fmla="*/ 1582935 h 2083048"/>
                <a:gd name="connsiteX135" fmla="*/ 263500 w 2722596"/>
                <a:gd name="connsiteY135" fmla="*/ 1572050 h 2083048"/>
                <a:gd name="connsiteX136" fmla="*/ 158271 w 2722596"/>
                <a:gd name="connsiteY136" fmla="*/ 1579307 h 2083048"/>
                <a:gd name="connsiteX137" fmla="*/ 111100 w 2722596"/>
                <a:gd name="connsiteY137" fmla="*/ 1575678 h 2083048"/>
                <a:gd name="connsiteX138" fmla="*/ 53043 w 2722596"/>
                <a:gd name="connsiteY138" fmla="*/ 1546650 h 2083048"/>
                <a:gd name="connsiteX139" fmla="*/ 24014 w 2722596"/>
                <a:gd name="connsiteY139" fmla="*/ 1499478 h 2083048"/>
                <a:gd name="connsiteX140" fmla="*/ 9500 w 2722596"/>
                <a:gd name="connsiteY140" fmla="*/ 1441421 h 2083048"/>
                <a:gd name="connsiteX141" fmla="*/ 13128 w 2722596"/>
                <a:gd name="connsiteY141" fmla="*/ 1383364 h 2083048"/>
                <a:gd name="connsiteX142" fmla="*/ 2243 w 2722596"/>
                <a:gd name="connsiteY142" fmla="*/ 1350707 h 2083048"/>
                <a:gd name="connsiteX143" fmla="*/ 63928 w 2722596"/>
                <a:gd name="connsiteY143" fmla="*/ 1252735 h 2083048"/>
                <a:gd name="connsiteX144" fmla="*/ 107471 w 2722596"/>
                <a:gd name="connsiteY144" fmla="*/ 1216450 h 2083048"/>
                <a:gd name="connsiteX145" fmla="*/ 63928 w 2722596"/>
                <a:gd name="connsiteY145" fmla="*/ 1176535 h 2083048"/>
                <a:gd name="connsiteX146" fmla="*/ 34900 w 2722596"/>
                <a:gd name="connsiteY146" fmla="*/ 1132992 h 2083048"/>
                <a:gd name="connsiteX147" fmla="*/ 31271 w 2722596"/>
                <a:gd name="connsiteY147" fmla="*/ 1064050 h 2083048"/>
                <a:gd name="connsiteX148" fmla="*/ 60300 w 2722596"/>
                <a:gd name="connsiteY148" fmla="*/ 1016878 h 2083048"/>
                <a:gd name="connsiteX149" fmla="*/ 128698 w 2722596"/>
                <a:gd name="connsiteY149" fmla="*/ 979867 h 2083048"/>
                <a:gd name="connsiteX150" fmla="*/ 198186 w 2722596"/>
                <a:gd name="connsiteY150" fmla="*/ 962450 h 2083048"/>
                <a:gd name="connsiteX151" fmla="*/ 270757 w 2722596"/>
                <a:gd name="connsiteY151" fmla="*/ 1013250 h 2083048"/>
                <a:gd name="connsiteX152" fmla="*/ 281643 w 2722596"/>
                <a:gd name="connsiteY152" fmla="*/ 1042278 h 2083048"/>
                <a:gd name="connsiteX153" fmla="*/ 343328 w 2722596"/>
                <a:gd name="connsiteY153" fmla="*/ 1002364 h 2083048"/>
                <a:gd name="connsiteX0" fmla="*/ 343328 w 2721184"/>
                <a:gd name="connsiteY0" fmla="*/ 1002364 h 2083048"/>
                <a:gd name="connsiteX1" fmla="*/ 452186 w 2721184"/>
                <a:gd name="connsiteY1" fmla="*/ 969707 h 2083048"/>
                <a:gd name="connsiteX2" fmla="*/ 553786 w 2721184"/>
                <a:gd name="connsiteY2" fmla="*/ 929792 h 2083048"/>
                <a:gd name="connsiteX3" fmla="*/ 619100 w 2721184"/>
                <a:gd name="connsiteY3" fmla="*/ 904392 h 2083048"/>
                <a:gd name="connsiteX4" fmla="*/ 738843 w 2721184"/>
                <a:gd name="connsiteY4" fmla="*/ 882621 h 2083048"/>
                <a:gd name="connsiteX5" fmla="*/ 760614 w 2721184"/>
                <a:gd name="connsiteY5" fmla="*/ 875364 h 2083048"/>
                <a:gd name="connsiteX6" fmla="*/ 778757 w 2721184"/>
                <a:gd name="connsiteY6" fmla="*/ 849964 h 2083048"/>
                <a:gd name="connsiteX7" fmla="*/ 753357 w 2721184"/>
                <a:gd name="connsiteY7" fmla="*/ 781021 h 2083048"/>
                <a:gd name="connsiteX8" fmla="*/ 724328 w 2721184"/>
                <a:gd name="connsiteY8" fmla="*/ 701192 h 2083048"/>
                <a:gd name="connsiteX9" fmla="*/ 749728 w 2721184"/>
                <a:gd name="connsiteY9" fmla="*/ 650392 h 2083048"/>
                <a:gd name="connsiteX10" fmla="*/ 782386 w 2721184"/>
                <a:gd name="connsiteY10" fmla="*/ 595964 h 2083048"/>
                <a:gd name="connsiteX11" fmla="*/ 833186 w 2721184"/>
                <a:gd name="connsiteY11" fmla="*/ 512507 h 2083048"/>
                <a:gd name="connsiteX12" fmla="*/ 873100 w 2721184"/>
                <a:gd name="connsiteY12" fmla="*/ 418164 h 2083048"/>
                <a:gd name="connsiteX13" fmla="*/ 902128 w 2721184"/>
                <a:gd name="connsiteY13" fmla="*/ 323821 h 2083048"/>
                <a:gd name="connsiteX14" fmla="*/ 934786 w 2721184"/>
                <a:gd name="connsiteY14" fmla="*/ 269392 h 2083048"/>
                <a:gd name="connsiteX15" fmla="*/ 996471 w 2721184"/>
                <a:gd name="connsiteY15" fmla="*/ 233107 h 2083048"/>
                <a:gd name="connsiteX16" fmla="*/ 1054528 w 2721184"/>
                <a:gd name="connsiteY16" fmla="*/ 222221 h 2083048"/>
                <a:gd name="connsiteX17" fmla="*/ 1123471 w 2721184"/>
                <a:gd name="connsiteY17" fmla="*/ 229478 h 2083048"/>
                <a:gd name="connsiteX18" fmla="*/ 1185157 w 2721184"/>
                <a:gd name="connsiteY18" fmla="*/ 273021 h 2083048"/>
                <a:gd name="connsiteX19" fmla="*/ 1225071 w 2721184"/>
                <a:gd name="connsiteY19" fmla="*/ 323821 h 2083048"/>
                <a:gd name="connsiteX20" fmla="*/ 1257728 w 2721184"/>
                <a:gd name="connsiteY20" fmla="*/ 385507 h 2083048"/>
                <a:gd name="connsiteX21" fmla="*/ 1257728 w 2721184"/>
                <a:gd name="connsiteY21" fmla="*/ 458078 h 2083048"/>
                <a:gd name="connsiteX22" fmla="*/ 1224346 w 2721184"/>
                <a:gd name="connsiteY22" fmla="*/ 562127 h 2083048"/>
                <a:gd name="connsiteX23" fmla="*/ 1163386 w 2721184"/>
                <a:gd name="connsiteY23" fmla="*/ 715707 h 2083048"/>
                <a:gd name="connsiteX24" fmla="*/ 1137986 w 2721184"/>
                <a:gd name="connsiteY24" fmla="*/ 781021 h 2083048"/>
                <a:gd name="connsiteX25" fmla="*/ 1134357 w 2721184"/>
                <a:gd name="connsiteY25" fmla="*/ 806421 h 2083048"/>
                <a:gd name="connsiteX26" fmla="*/ 1214186 w 2721184"/>
                <a:gd name="connsiteY26" fmla="*/ 762878 h 2083048"/>
                <a:gd name="connsiteX27" fmla="*/ 1312157 w 2721184"/>
                <a:gd name="connsiteY27" fmla="*/ 726592 h 2083048"/>
                <a:gd name="connsiteX28" fmla="*/ 1396340 w 2721184"/>
                <a:gd name="connsiteY28" fmla="*/ 677697 h 2083048"/>
                <a:gd name="connsiteX29" fmla="*/ 1482700 w 2721184"/>
                <a:gd name="connsiteY29" fmla="*/ 624992 h 2083048"/>
                <a:gd name="connsiteX30" fmla="*/ 1569786 w 2721184"/>
                <a:gd name="connsiteY30" fmla="*/ 574192 h 2083048"/>
                <a:gd name="connsiteX31" fmla="*/ 1689528 w 2721184"/>
                <a:gd name="connsiteY31" fmla="*/ 505250 h 2083048"/>
                <a:gd name="connsiteX32" fmla="*/ 1736700 w 2721184"/>
                <a:gd name="connsiteY32" fmla="*/ 472592 h 2083048"/>
                <a:gd name="connsiteX33" fmla="*/ 1751214 w 2721184"/>
                <a:gd name="connsiteY33" fmla="*/ 454450 h 2083048"/>
                <a:gd name="connsiteX34" fmla="*/ 1751214 w 2721184"/>
                <a:gd name="connsiteY34" fmla="*/ 432678 h 2083048"/>
                <a:gd name="connsiteX35" fmla="*/ 1733071 w 2721184"/>
                <a:gd name="connsiteY35" fmla="*/ 418164 h 2083048"/>
                <a:gd name="connsiteX36" fmla="*/ 1700414 w 2721184"/>
                <a:gd name="connsiteY36" fmla="*/ 363735 h 2083048"/>
                <a:gd name="connsiteX37" fmla="*/ 1682271 w 2721184"/>
                <a:gd name="connsiteY37" fmla="*/ 320192 h 2083048"/>
                <a:gd name="connsiteX38" fmla="*/ 1678643 w 2721184"/>
                <a:gd name="connsiteY38" fmla="*/ 265764 h 2083048"/>
                <a:gd name="connsiteX39" fmla="*/ 1700414 w 2721184"/>
                <a:gd name="connsiteY39" fmla="*/ 233107 h 2083048"/>
                <a:gd name="connsiteX40" fmla="*/ 1729443 w 2721184"/>
                <a:gd name="connsiteY40" fmla="*/ 222221 h 2083048"/>
                <a:gd name="connsiteX41" fmla="*/ 1751214 w 2721184"/>
                <a:gd name="connsiteY41" fmla="*/ 200450 h 2083048"/>
                <a:gd name="connsiteX42" fmla="*/ 1791128 w 2721184"/>
                <a:gd name="connsiteY42" fmla="*/ 200450 h 2083048"/>
                <a:gd name="connsiteX43" fmla="*/ 1834671 w 2721184"/>
                <a:gd name="connsiteY43" fmla="*/ 225850 h 2083048"/>
                <a:gd name="connsiteX44" fmla="*/ 1874586 w 2721184"/>
                <a:gd name="connsiteY44" fmla="*/ 247621 h 2083048"/>
                <a:gd name="connsiteX45" fmla="*/ 1885471 w 2721184"/>
                <a:gd name="connsiteY45" fmla="*/ 247621 h 2083048"/>
                <a:gd name="connsiteX46" fmla="*/ 1914500 w 2721184"/>
                <a:gd name="connsiteY46" fmla="*/ 229478 h 2083048"/>
                <a:gd name="connsiteX47" fmla="*/ 1968928 w 2721184"/>
                <a:gd name="connsiteY47" fmla="*/ 200450 h 2083048"/>
                <a:gd name="connsiteX48" fmla="*/ 1997957 w 2721184"/>
                <a:gd name="connsiteY48" fmla="*/ 175050 h 2083048"/>
                <a:gd name="connsiteX49" fmla="*/ 2005214 w 2721184"/>
                <a:gd name="connsiteY49" fmla="*/ 135135 h 2083048"/>
                <a:gd name="connsiteX50" fmla="*/ 2005214 w 2721184"/>
                <a:gd name="connsiteY50" fmla="*/ 69821 h 2083048"/>
                <a:gd name="connsiteX51" fmla="*/ 2016100 w 2721184"/>
                <a:gd name="connsiteY51" fmla="*/ 33535 h 2083048"/>
                <a:gd name="connsiteX52" fmla="*/ 2045128 w 2721184"/>
                <a:gd name="connsiteY52" fmla="*/ 19021 h 2083048"/>
                <a:gd name="connsiteX53" fmla="*/ 2074157 w 2721184"/>
                <a:gd name="connsiteY53" fmla="*/ 4507 h 2083048"/>
                <a:gd name="connsiteX54" fmla="*/ 2103186 w 2721184"/>
                <a:gd name="connsiteY54" fmla="*/ 878 h 2083048"/>
                <a:gd name="connsiteX55" fmla="*/ 2157614 w 2721184"/>
                <a:gd name="connsiteY55" fmla="*/ 19021 h 2083048"/>
                <a:gd name="connsiteX56" fmla="*/ 2186643 w 2721184"/>
                <a:gd name="connsiteY56" fmla="*/ 26278 h 2083048"/>
                <a:gd name="connsiteX57" fmla="*/ 2215671 w 2721184"/>
                <a:gd name="connsiteY57" fmla="*/ 37164 h 2083048"/>
                <a:gd name="connsiteX58" fmla="*/ 2237443 w 2721184"/>
                <a:gd name="connsiteY58" fmla="*/ 84335 h 2083048"/>
                <a:gd name="connsiteX59" fmla="*/ 2251957 w 2721184"/>
                <a:gd name="connsiteY59" fmla="*/ 124250 h 2083048"/>
                <a:gd name="connsiteX60" fmla="*/ 2241071 w 2721184"/>
                <a:gd name="connsiteY60" fmla="*/ 146021 h 2083048"/>
                <a:gd name="connsiteX61" fmla="*/ 2230186 w 2721184"/>
                <a:gd name="connsiteY61" fmla="*/ 160535 h 2083048"/>
                <a:gd name="connsiteX62" fmla="*/ 2230186 w 2721184"/>
                <a:gd name="connsiteY62" fmla="*/ 196821 h 2083048"/>
                <a:gd name="connsiteX63" fmla="*/ 2208414 w 2721184"/>
                <a:gd name="connsiteY63" fmla="*/ 236735 h 2083048"/>
                <a:gd name="connsiteX64" fmla="*/ 2193900 w 2721184"/>
                <a:gd name="connsiteY64" fmla="*/ 273021 h 2083048"/>
                <a:gd name="connsiteX65" fmla="*/ 2175757 w 2721184"/>
                <a:gd name="connsiteY65" fmla="*/ 280278 h 2083048"/>
                <a:gd name="connsiteX66" fmla="*/ 2175757 w 2721184"/>
                <a:gd name="connsiteY66" fmla="*/ 458078 h 2083048"/>
                <a:gd name="connsiteX67" fmla="*/ 2168500 w 2721184"/>
                <a:gd name="connsiteY67" fmla="*/ 508878 h 2083048"/>
                <a:gd name="connsiteX68" fmla="*/ 2164871 w 2721184"/>
                <a:gd name="connsiteY68" fmla="*/ 527021 h 2083048"/>
                <a:gd name="connsiteX69" fmla="*/ 2186643 w 2721184"/>
                <a:gd name="connsiteY69" fmla="*/ 534278 h 2083048"/>
                <a:gd name="connsiteX70" fmla="*/ 2204786 w 2721184"/>
                <a:gd name="connsiteY70" fmla="*/ 552421 h 2083048"/>
                <a:gd name="connsiteX71" fmla="*/ 2233814 w 2721184"/>
                <a:gd name="connsiteY71" fmla="*/ 574192 h 2083048"/>
                <a:gd name="connsiteX72" fmla="*/ 2255586 w 2721184"/>
                <a:gd name="connsiteY72" fmla="*/ 603221 h 2083048"/>
                <a:gd name="connsiteX73" fmla="*/ 2262843 w 2721184"/>
                <a:gd name="connsiteY73" fmla="*/ 646764 h 2083048"/>
                <a:gd name="connsiteX74" fmla="*/ 2248328 w 2721184"/>
                <a:gd name="connsiteY74" fmla="*/ 708450 h 2083048"/>
                <a:gd name="connsiteX75" fmla="*/ 2226557 w 2721184"/>
                <a:gd name="connsiteY75" fmla="*/ 759250 h 2083048"/>
                <a:gd name="connsiteX76" fmla="*/ 2197528 w 2721184"/>
                <a:gd name="connsiteY76" fmla="*/ 799164 h 2083048"/>
                <a:gd name="connsiteX77" fmla="*/ 2157614 w 2721184"/>
                <a:gd name="connsiteY77" fmla="*/ 824564 h 2083048"/>
                <a:gd name="connsiteX78" fmla="*/ 2092481 w 2721184"/>
                <a:gd name="connsiteY78" fmla="*/ 839441 h 2083048"/>
                <a:gd name="connsiteX79" fmla="*/ 2034061 w 2721184"/>
                <a:gd name="connsiteY79" fmla="*/ 834089 h 2083048"/>
                <a:gd name="connsiteX80" fmla="*/ 2001586 w 2721184"/>
                <a:gd name="connsiteY80" fmla="*/ 817307 h 2083048"/>
                <a:gd name="connsiteX81" fmla="*/ 1983443 w 2721184"/>
                <a:gd name="connsiteY81" fmla="*/ 810050 h 2083048"/>
                <a:gd name="connsiteX82" fmla="*/ 1943528 w 2721184"/>
                <a:gd name="connsiteY82" fmla="*/ 817307 h 2083048"/>
                <a:gd name="connsiteX83" fmla="*/ 1907243 w 2721184"/>
                <a:gd name="connsiteY83" fmla="*/ 839078 h 2083048"/>
                <a:gd name="connsiteX84" fmla="*/ 1852814 w 2721184"/>
                <a:gd name="connsiteY84" fmla="*/ 871735 h 2083048"/>
                <a:gd name="connsiteX85" fmla="*/ 1765728 w 2721184"/>
                <a:gd name="connsiteY85" fmla="*/ 904392 h 2083048"/>
                <a:gd name="connsiteX86" fmla="*/ 1696786 w 2721184"/>
                <a:gd name="connsiteY86" fmla="*/ 929792 h 2083048"/>
                <a:gd name="connsiteX87" fmla="*/ 1580671 w 2721184"/>
                <a:gd name="connsiteY87" fmla="*/ 973335 h 2083048"/>
                <a:gd name="connsiteX88" fmla="*/ 1348443 w 2721184"/>
                <a:gd name="connsiteY88" fmla="*/ 1045907 h 2083048"/>
                <a:gd name="connsiteX89" fmla="*/ 1199671 w 2721184"/>
                <a:gd name="connsiteY89" fmla="*/ 1093078 h 2083048"/>
                <a:gd name="connsiteX90" fmla="*/ 1050900 w 2721184"/>
                <a:gd name="connsiteY90" fmla="*/ 1143878 h 2083048"/>
                <a:gd name="connsiteX91" fmla="*/ 1018243 w 2721184"/>
                <a:gd name="connsiteY91" fmla="*/ 1151135 h 2083048"/>
                <a:gd name="connsiteX92" fmla="*/ 1021871 w 2721184"/>
                <a:gd name="connsiteY92" fmla="*/ 1198307 h 2083048"/>
                <a:gd name="connsiteX93" fmla="*/ 1054528 w 2721184"/>
                <a:gd name="connsiteY93" fmla="*/ 1249107 h 2083048"/>
                <a:gd name="connsiteX94" fmla="*/ 1101700 w 2721184"/>
                <a:gd name="connsiteY94" fmla="*/ 1285392 h 2083048"/>
                <a:gd name="connsiteX95" fmla="*/ 1163386 w 2721184"/>
                <a:gd name="connsiteY95" fmla="*/ 1336192 h 2083048"/>
                <a:gd name="connsiteX96" fmla="*/ 1203300 w 2721184"/>
                <a:gd name="connsiteY96" fmla="*/ 1372478 h 2083048"/>
                <a:gd name="connsiteX97" fmla="*/ 1246843 w 2721184"/>
                <a:gd name="connsiteY97" fmla="*/ 1405135 h 2083048"/>
                <a:gd name="connsiteX98" fmla="*/ 1261357 w 2721184"/>
                <a:gd name="connsiteY98" fmla="*/ 1426907 h 2083048"/>
                <a:gd name="connsiteX99" fmla="*/ 1264986 w 2721184"/>
                <a:gd name="connsiteY99" fmla="*/ 1448678 h 2083048"/>
                <a:gd name="connsiteX100" fmla="*/ 1257728 w 2721184"/>
                <a:gd name="connsiteY100" fmla="*/ 1484964 h 2083048"/>
                <a:gd name="connsiteX101" fmla="*/ 1250471 w 2721184"/>
                <a:gd name="connsiteY101" fmla="*/ 1521250 h 2083048"/>
                <a:gd name="connsiteX102" fmla="*/ 1250471 w 2721184"/>
                <a:gd name="connsiteY102" fmla="*/ 1557535 h 2083048"/>
                <a:gd name="connsiteX103" fmla="*/ 1283128 w 2721184"/>
                <a:gd name="connsiteY103" fmla="*/ 1593821 h 2083048"/>
                <a:gd name="connsiteX104" fmla="*/ 1359328 w 2721184"/>
                <a:gd name="connsiteY104" fmla="*/ 1615592 h 2083048"/>
                <a:gd name="connsiteX105" fmla="*/ 1798386 w 2721184"/>
                <a:gd name="connsiteY105" fmla="*/ 1728078 h 2083048"/>
                <a:gd name="connsiteX106" fmla="*/ 1918128 w 2721184"/>
                <a:gd name="connsiteY106" fmla="*/ 1749850 h 2083048"/>
                <a:gd name="connsiteX107" fmla="*/ 2201157 w 2721184"/>
                <a:gd name="connsiteY107" fmla="*/ 1753478 h 2083048"/>
                <a:gd name="connsiteX108" fmla="*/ 2378957 w 2721184"/>
                <a:gd name="connsiteY108" fmla="*/ 1742592 h 2083048"/>
                <a:gd name="connsiteX109" fmla="*/ 2451528 w 2721184"/>
                <a:gd name="connsiteY109" fmla="*/ 1735335 h 2083048"/>
                <a:gd name="connsiteX110" fmla="*/ 2542243 w 2721184"/>
                <a:gd name="connsiteY110" fmla="*/ 1713564 h 2083048"/>
                <a:gd name="connsiteX111" fmla="*/ 2574900 w 2721184"/>
                <a:gd name="connsiteY111" fmla="*/ 1709935 h 2083048"/>
                <a:gd name="connsiteX112" fmla="*/ 2640214 w 2721184"/>
                <a:gd name="connsiteY112" fmla="*/ 1749850 h 2083048"/>
                <a:gd name="connsiteX113" fmla="*/ 2683757 w 2721184"/>
                <a:gd name="connsiteY113" fmla="*/ 1800650 h 2083048"/>
                <a:gd name="connsiteX114" fmla="*/ 2718138 w 2721184"/>
                <a:gd name="connsiteY114" fmla="*/ 1880478 h 2083048"/>
                <a:gd name="connsiteX115" fmla="*/ 2716414 w 2721184"/>
                <a:gd name="connsiteY115" fmla="*/ 1953050 h 2083048"/>
                <a:gd name="connsiteX116" fmla="*/ 2691014 w 2721184"/>
                <a:gd name="connsiteY116" fmla="*/ 1996592 h 2083048"/>
                <a:gd name="connsiteX117" fmla="*/ 2636586 w 2721184"/>
                <a:gd name="connsiteY117" fmla="*/ 2040135 h 2083048"/>
                <a:gd name="connsiteX118" fmla="*/ 2571271 w 2721184"/>
                <a:gd name="connsiteY118" fmla="*/ 2076421 h 2083048"/>
                <a:gd name="connsiteX119" fmla="*/ 2473300 w 2721184"/>
                <a:gd name="connsiteY119" fmla="*/ 2080050 h 2083048"/>
                <a:gd name="connsiteX120" fmla="*/ 2415243 w 2721184"/>
                <a:gd name="connsiteY120" fmla="*/ 2043764 h 2083048"/>
                <a:gd name="connsiteX121" fmla="*/ 2368071 w 2721184"/>
                <a:gd name="connsiteY121" fmla="*/ 1992964 h 2083048"/>
                <a:gd name="connsiteX122" fmla="*/ 2299128 w 2721184"/>
                <a:gd name="connsiteY122" fmla="*/ 1996592 h 2083048"/>
                <a:gd name="connsiteX123" fmla="*/ 1896357 w 2721184"/>
                <a:gd name="connsiteY123" fmla="*/ 2036507 h 2083048"/>
                <a:gd name="connsiteX124" fmla="*/ 1620041 w 2721184"/>
                <a:gd name="connsiteY124" fmla="*/ 2013465 h 2083048"/>
                <a:gd name="connsiteX125" fmla="*/ 1174271 w 2721184"/>
                <a:gd name="connsiteY125" fmla="*/ 1931278 h 2083048"/>
                <a:gd name="connsiteX126" fmla="*/ 1058157 w 2721184"/>
                <a:gd name="connsiteY126" fmla="*/ 1902250 h 2083048"/>
                <a:gd name="connsiteX127" fmla="*/ 996471 w 2721184"/>
                <a:gd name="connsiteY127" fmla="*/ 1862335 h 2083048"/>
                <a:gd name="connsiteX128" fmla="*/ 942043 w 2721184"/>
                <a:gd name="connsiteY128" fmla="*/ 1822421 h 2083048"/>
                <a:gd name="connsiteX129" fmla="*/ 844071 w 2721184"/>
                <a:gd name="connsiteY129" fmla="*/ 1742592 h 2083048"/>
                <a:gd name="connsiteX130" fmla="*/ 811414 w 2721184"/>
                <a:gd name="connsiteY130" fmla="*/ 1724450 h 2083048"/>
                <a:gd name="connsiteX131" fmla="*/ 659014 w 2721184"/>
                <a:gd name="connsiteY131" fmla="*/ 1695421 h 2083048"/>
                <a:gd name="connsiteX132" fmla="*/ 339700 w 2721184"/>
                <a:gd name="connsiteY132" fmla="*/ 1633735 h 2083048"/>
                <a:gd name="connsiteX133" fmla="*/ 288900 w 2721184"/>
                <a:gd name="connsiteY133" fmla="*/ 1608335 h 2083048"/>
                <a:gd name="connsiteX134" fmla="*/ 270757 w 2721184"/>
                <a:gd name="connsiteY134" fmla="*/ 1582935 h 2083048"/>
                <a:gd name="connsiteX135" fmla="*/ 263500 w 2721184"/>
                <a:gd name="connsiteY135" fmla="*/ 1572050 h 2083048"/>
                <a:gd name="connsiteX136" fmla="*/ 158271 w 2721184"/>
                <a:gd name="connsiteY136" fmla="*/ 1579307 h 2083048"/>
                <a:gd name="connsiteX137" fmla="*/ 111100 w 2721184"/>
                <a:gd name="connsiteY137" fmla="*/ 1575678 h 2083048"/>
                <a:gd name="connsiteX138" fmla="*/ 53043 w 2721184"/>
                <a:gd name="connsiteY138" fmla="*/ 1546650 h 2083048"/>
                <a:gd name="connsiteX139" fmla="*/ 24014 w 2721184"/>
                <a:gd name="connsiteY139" fmla="*/ 1499478 h 2083048"/>
                <a:gd name="connsiteX140" fmla="*/ 9500 w 2721184"/>
                <a:gd name="connsiteY140" fmla="*/ 1441421 h 2083048"/>
                <a:gd name="connsiteX141" fmla="*/ 13128 w 2721184"/>
                <a:gd name="connsiteY141" fmla="*/ 1383364 h 2083048"/>
                <a:gd name="connsiteX142" fmla="*/ 2243 w 2721184"/>
                <a:gd name="connsiteY142" fmla="*/ 1350707 h 2083048"/>
                <a:gd name="connsiteX143" fmla="*/ 63928 w 2721184"/>
                <a:gd name="connsiteY143" fmla="*/ 1252735 h 2083048"/>
                <a:gd name="connsiteX144" fmla="*/ 107471 w 2721184"/>
                <a:gd name="connsiteY144" fmla="*/ 1216450 h 2083048"/>
                <a:gd name="connsiteX145" fmla="*/ 63928 w 2721184"/>
                <a:gd name="connsiteY145" fmla="*/ 1176535 h 2083048"/>
                <a:gd name="connsiteX146" fmla="*/ 34900 w 2721184"/>
                <a:gd name="connsiteY146" fmla="*/ 1132992 h 2083048"/>
                <a:gd name="connsiteX147" fmla="*/ 31271 w 2721184"/>
                <a:gd name="connsiteY147" fmla="*/ 1064050 h 2083048"/>
                <a:gd name="connsiteX148" fmla="*/ 60300 w 2721184"/>
                <a:gd name="connsiteY148" fmla="*/ 1016878 h 2083048"/>
                <a:gd name="connsiteX149" fmla="*/ 128698 w 2721184"/>
                <a:gd name="connsiteY149" fmla="*/ 979867 h 2083048"/>
                <a:gd name="connsiteX150" fmla="*/ 198186 w 2721184"/>
                <a:gd name="connsiteY150" fmla="*/ 962450 h 2083048"/>
                <a:gd name="connsiteX151" fmla="*/ 270757 w 2721184"/>
                <a:gd name="connsiteY151" fmla="*/ 1013250 h 2083048"/>
                <a:gd name="connsiteX152" fmla="*/ 281643 w 2721184"/>
                <a:gd name="connsiteY152" fmla="*/ 1042278 h 2083048"/>
                <a:gd name="connsiteX153" fmla="*/ 343328 w 2721184"/>
                <a:gd name="connsiteY153" fmla="*/ 1002364 h 20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721184" h="2083048">
                  <a:moveTo>
                    <a:pt x="343328" y="1002364"/>
                  </a:moveTo>
                  <a:cubicBezTo>
                    <a:pt x="371752" y="990269"/>
                    <a:pt x="417110" y="981802"/>
                    <a:pt x="452186" y="969707"/>
                  </a:cubicBezTo>
                  <a:cubicBezTo>
                    <a:pt x="487262" y="957612"/>
                    <a:pt x="525967" y="940678"/>
                    <a:pt x="553786" y="929792"/>
                  </a:cubicBezTo>
                  <a:cubicBezTo>
                    <a:pt x="581605" y="918906"/>
                    <a:pt x="588257" y="912254"/>
                    <a:pt x="619100" y="904392"/>
                  </a:cubicBezTo>
                  <a:cubicBezTo>
                    <a:pt x="649943" y="896530"/>
                    <a:pt x="715257" y="887459"/>
                    <a:pt x="738843" y="882621"/>
                  </a:cubicBezTo>
                  <a:cubicBezTo>
                    <a:pt x="762429" y="877783"/>
                    <a:pt x="753962" y="880807"/>
                    <a:pt x="760614" y="875364"/>
                  </a:cubicBezTo>
                  <a:cubicBezTo>
                    <a:pt x="767266" y="869921"/>
                    <a:pt x="779966" y="865688"/>
                    <a:pt x="778757" y="849964"/>
                  </a:cubicBezTo>
                  <a:cubicBezTo>
                    <a:pt x="777548" y="834240"/>
                    <a:pt x="762429" y="805816"/>
                    <a:pt x="753357" y="781021"/>
                  </a:cubicBezTo>
                  <a:cubicBezTo>
                    <a:pt x="744286" y="756226"/>
                    <a:pt x="724933" y="722963"/>
                    <a:pt x="724328" y="701192"/>
                  </a:cubicBezTo>
                  <a:cubicBezTo>
                    <a:pt x="723723" y="679421"/>
                    <a:pt x="740052" y="667930"/>
                    <a:pt x="749728" y="650392"/>
                  </a:cubicBezTo>
                  <a:cubicBezTo>
                    <a:pt x="759404" y="632854"/>
                    <a:pt x="782386" y="595964"/>
                    <a:pt x="782386" y="595964"/>
                  </a:cubicBezTo>
                  <a:cubicBezTo>
                    <a:pt x="796296" y="572983"/>
                    <a:pt x="818067" y="542140"/>
                    <a:pt x="833186" y="512507"/>
                  </a:cubicBezTo>
                  <a:cubicBezTo>
                    <a:pt x="848305" y="482874"/>
                    <a:pt x="861610" y="449612"/>
                    <a:pt x="873100" y="418164"/>
                  </a:cubicBezTo>
                  <a:cubicBezTo>
                    <a:pt x="884590" y="386716"/>
                    <a:pt x="891847" y="348616"/>
                    <a:pt x="902128" y="323821"/>
                  </a:cubicBezTo>
                  <a:cubicBezTo>
                    <a:pt x="912409" y="299026"/>
                    <a:pt x="919062" y="284511"/>
                    <a:pt x="934786" y="269392"/>
                  </a:cubicBezTo>
                  <a:cubicBezTo>
                    <a:pt x="950510" y="254273"/>
                    <a:pt x="976514" y="240969"/>
                    <a:pt x="996471" y="233107"/>
                  </a:cubicBezTo>
                  <a:cubicBezTo>
                    <a:pt x="1016428" y="225245"/>
                    <a:pt x="1033361" y="222826"/>
                    <a:pt x="1054528" y="222221"/>
                  </a:cubicBezTo>
                  <a:cubicBezTo>
                    <a:pt x="1075695" y="221616"/>
                    <a:pt x="1101700" y="221011"/>
                    <a:pt x="1123471" y="229478"/>
                  </a:cubicBezTo>
                  <a:cubicBezTo>
                    <a:pt x="1145242" y="237945"/>
                    <a:pt x="1168224" y="257297"/>
                    <a:pt x="1185157" y="273021"/>
                  </a:cubicBezTo>
                  <a:cubicBezTo>
                    <a:pt x="1202090" y="288745"/>
                    <a:pt x="1212976" y="305073"/>
                    <a:pt x="1225071" y="323821"/>
                  </a:cubicBezTo>
                  <a:cubicBezTo>
                    <a:pt x="1237166" y="342569"/>
                    <a:pt x="1252285" y="363131"/>
                    <a:pt x="1257728" y="385507"/>
                  </a:cubicBezTo>
                  <a:cubicBezTo>
                    <a:pt x="1263171" y="407883"/>
                    <a:pt x="1263292" y="428641"/>
                    <a:pt x="1257728" y="458078"/>
                  </a:cubicBezTo>
                  <a:cubicBezTo>
                    <a:pt x="1252164" y="487515"/>
                    <a:pt x="1240070" y="519189"/>
                    <a:pt x="1224346" y="562127"/>
                  </a:cubicBezTo>
                  <a:cubicBezTo>
                    <a:pt x="1208622" y="605065"/>
                    <a:pt x="1177779" y="679225"/>
                    <a:pt x="1163386" y="715707"/>
                  </a:cubicBezTo>
                  <a:cubicBezTo>
                    <a:pt x="1148993" y="752189"/>
                    <a:pt x="1142824" y="765902"/>
                    <a:pt x="1137986" y="781021"/>
                  </a:cubicBezTo>
                  <a:cubicBezTo>
                    <a:pt x="1133148" y="796140"/>
                    <a:pt x="1121657" y="809445"/>
                    <a:pt x="1134357" y="806421"/>
                  </a:cubicBezTo>
                  <a:cubicBezTo>
                    <a:pt x="1147057" y="803397"/>
                    <a:pt x="1184553" y="776183"/>
                    <a:pt x="1214186" y="762878"/>
                  </a:cubicBezTo>
                  <a:cubicBezTo>
                    <a:pt x="1243819" y="749573"/>
                    <a:pt x="1281798" y="740789"/>
                    <a:pt x="1312157" y="726592"/>
                  </a:cubicBezTo>
                  <a:cubicBezTo>
                    <a:pt x="1342516" y="712395"/>
                    <a:pt x="1367916" y="694630"/>
                    <a:pt x="1396340" y="677697"/>
                  </a:cubicBezTo>
                  <a:cubicBezTo>
                    <a:pt x="1424764" y="660764"/>
                    <a:pt x="1453792" y="642243"/>
                    <a:pt x="1482700" y="624992"/>
                  </a:cubicBezTo>
                  <a:cubicBezTo>
                    <a:pt x="1511608" y="607741"/>
                    <a:pt x="1569786" y="574192"/>
                    <a:pt x="1569786" y="574192"/>
                  </a:cubicBezTo>
                  <a:lnTo>
                    <a:pt x="1689528" y="505250"/>
                  </a:lnTo>
                  <a:cubicBezTo>
                    <a:pt x="1717347" y="488317"/>
                    <a:pt x="1726419" y="481059"/>
                    <a:pt x="1736700" y="472592"/>
                  </a:cubicBezTo>
                  <a:cubicBezTo>
                    <a:pt x="1746981" y="464125"/>
                    <a:pt x="1748795" y="461102"/>
                    <a:pt x="1751214" y="454450"/>
                  </a:cubicBezTo>
                  <a:cubicBezTo>
                    <a:pt x="1753633" y="447798"/>
                    <a:pt x="1754238" y="438726"/>
                    <a:pt x="1751214" y="432678"/>
                  </a:cubicBezTo>
                  <a:cubicBezTo>
                    <a:pt x="1748190" y="426630"/>
                    <a:pt x="1741538" y="429655"/>
                    <a:pt x="1733071" y="418164"/>
                  </a:cubicBezTo>
                  <a:cubicBezTo>
                    <a:pt x="1724604" y="406673"/>
                    <a:pt x="1708881" y="380064"/>
                    <a:pt x="1700414" y="363735"/>
                  </a:cubicBezTo>
                  <a:cubicBezTo>
                    <a:pt x="1691947" y="347406"/>
                    <a:pt x="1685899" y="336520"/>
                    <a:pt x="1682271" y="320192"/>
                  </a:cubicBezTo>
                  <a:cubicBezTo>
                    <a:pt x="1678643" y="303864"/>
                    <a:pt x="1675619" y="280278"/>
                    <a:pt x="1678643" y="265764"/>
                  </a:cubicBezTo>
                  <a:cubicBezTo>
                    <a:pt x="1681667" y="251250"/>
                    <a:pt x="1691947" y="240364"/>
                    <a:pt x="1700414" y="233107"/>
                  </a:cubicBezTo>
                  <a:cubicBezTo>
                    <a:pt x="1708881" y="225850"/>
                    <a:pt x="1720976" y="227664"/>
                    <a:pt x="1729443" y="222221"/>
                  </a:cubicBezTo>
                  <a:cubicBezTo>
                    <a:pt x="1737910" y="216778"/>
                    <a:pt x="1740933" y="204078"/>
                    <a:pt x="1751214" y="200450"/>
                  </a:cubicBezTo>
                  <a:cubicBezTo>
                    <a:pt x="1761495" y="196822"/>
                    <a:pt x="1777219" y="196217"/>
                    <a:pt x="1791128" y="200450"/>
                  </a:cubicBezTo>
                  <a:cubicBezTo>
                    <a:pt x="1805037" y="204683"/>
                    <a:pt x="1820761" y="217988"/>
                    <a:pt x="1834671" y="225850"/>
                  </a:cubicBezTo>
                  <a:cubicBezTo>
                    <a:pt x="1848581" y="233712"/>
                    <a:pt x="1874586" y="247621"/>
                    <a:pt x="1874586" y="247621"/>
                  </a:cubicBezTo>
                  <a:cubicBezTo>
                    <a:pt x="1883053" y="251249"/>
                    <a:pt x="1878819" y="250645"/>
                    <a:pt x="1885471" y="247621"/>
                  </a:cubicBezTo>
                  <a:cubicBezTo>
                    <a:pt x="1892123" y="244597"/>
                    <a:pt x="1900591" y="237340"/>
                    <a:pt x="1914500" y="229478"/>
                  </a:cubicBezTo>
                  <a:cubicBezTo>
                    <a:pt x="1928410" y="221616"/>
                    <a:pt x="1955018" y="209521"/>
                    <a:pt x="1968928" y="200450"/>
                  </a:cubicBezTo>
                  <a:cubicBezTo>
                    <a:pt x="1982838" y="191379"/>
                    <a:pt x="1991909" y="185936"/>
                    <a:pt x="1997957" y="175050"/>
                  </a:cubicBezTo>
                  <a:cubicBezTo>
                    <a:pt x="2004005" y="164164"/>
                    <a:pt x="2004005" y="152673"/>
                    <a:pt x="2005214" y="135135"/>
                  </a:cubicBezTo>
                  <a:cubicBezTo>
                    <a:pt x="2006423" y="117597"/>
                    <a:pt x="2003400" y="86754"/>
                    <a:pt x="2005214" y="69821"/>
                  </a:cubicBezTo>
                  <a:cubicBezTo>
                    <a:pt x="2007028" y="52888"/>
                    <a:pt x="2009448" y="42002"/>
                    <a:pt x="2016100" y="33535"/>
                  </a:cubicBezTo>
                  <a:cubicBezTo>
                    <a:pt x="2022752" y="25068"/>
                    <a:pt x="2045128" y="19021"/>
                    <a:pt x="2045128" y="19021"/>
                  </a:cubicBezTo>
                  <a:cubicBezTo>
                    <a:pt x="2054804" y="14183"/>
                    <a:pt x="2064481" y="7531"/>
                    <a:pt x="2074157" y="4507"/>
                  </a:cubicBezTo>
                  <a:cubicBezTo>
                    <a:pt x="2083833" y="1483"/>
                    <a:pt x="2089277" y="-1541"/>
                    <a:pt x="2103186" y="878"/>
                  </a:cubicBezTo>
                  <a:cubicBezTo>
                    <a:pt x="2117095" y="3297"/>
                    <a:pt x="2157614" y="19021"/>
                    <a:pt x="2157614" y="19021"/>
                  </a:cubicBezTo>
                  <a:cubicBezTo>
                    <a:pt x="2171523" y="23254"/>
                    <a:pt x="2176967" y="23254"/>
                    <a:pt x="2186643" y="26278"/>
                  </a:cubicBezTo>
                  <a:cubicBezTo>
                    <a:pt x="2196319" y="29302"/>
                    <a:pt x="2207204" y="27488"/>
                    <a:pt x="2215671" y="37164"/>
                  </a:cubicBezTo>
                  <a:cubicBezTo>
                    <a:pt x="2224138" y="46840"/>
                    <a:pt x="2231395" y="69821"/>
                    <a:pt x="2237443" y="84335"/>
                  </a:cubicBezTo>
                  <a:cubicBezTo>
                    <a:pt x="2243491" y="98849"/>
                    <a:pt x="2251352" y="113969"/>
                    <a:pt x="2251957" y="124250"/>
                  </a:cubicBezTo>
                  <a:cubicBezTo>
                    <a:pt x="2252562" y="134531"/>
                    <a:pt x="2241071" y="146021"/>
                    <a:pt x="2241071" y="146021"/>
                  </a:cubicBezTo>
                  <a:cubicBezTo>
                    <a:pt x="2237443" y="152068"/>
                    <a:pt x="2232000" y="152068"/>
                    <a:pt x="2230186" y="160535"/>
                  </a:cubicBezTo>
                  <a:cubicBezTo>
                    <a:pt x="2228372" y="169002"/>
                    <a:pt x="2233815" y="184121"/>
                    <a:pt x="2230186" y="196821"/>
                  </a:cubicBezTo>
                  <a:cubicBezTo>
                    <a:pt x="2226557" y="209521"/>
                    <a:pt x="2214462" y="224035"/>
                    <a:pt x="2208414" y="236735"/>
                  </a:cubicBezTo>
                  <a:cubicBezTo>
                    <a:pt x="2202366" y="249435"/>
                    <a:pt x="2199343" y="265764"/>
                    <a:pt x="2193900" y="273021"/>
                  </a:cubicBezTo>
                  <a:cubicBezTo>
                    <a:pt x="2188457" y="280278"/>
                    <a:pt x="2178781" y="249435"/>
                    <a:pt x="2175757" y="280278"/>
                  </a:cubicBezTo>
                  <a:cubicBezTo>
                    <a:pt x="2172733" y="311121"/>
                    <a:pt x="2176966" y="419978"/>
                    <a:pt x="2175757" y="458078"/>
                  </a:cubicBezTo>
                  <a:cubicBezTo>
                    <a:pt x="2174548" y="496178"/>
                    <a:pt x="2170314" y="497387"/>
                    <a:pt x="2168500" y="508878"/>
                  </a:cubicBezTo>
                  <a:cubicBezTo>
                    <a:pt x="2166686" y="520369"/>
                    <a:pt x="2161847" y="522788"/>
                    <a:pt x="2164871" y="527021"/>
                  </a:cubicBezTo>
                  <a:cubicBezTo>
                    <a:pt x="2167895" y="531254"/>
                    <a:pt x="2179991" y="530045"/>
                    <a:pt x="2186643" y="534278"/>
                  </a:cubicBezTo>
                  <a:cubicBezTo>
                    <a:pt x="2193295" y="538511"/>
                    <a:pt x="2196924" y="545769"/>
                    <a:pt x="2204786" y="552421"/>
                  </a:cubicBezTo>
                  <a:cubicBezTo>
                    <a:pt x="2212648" y="559073"/>
                    <a:pt x="2225347" y="565725"/>
                    <a:pt x="2233814" y="574192"/>
                  </a:cubicBezTo>
                  <a:cubicBezTo>
                    <a:pt x="2242281" y="582659"/>
                    <a:pt x="2250748" y="591126"/>
                    <a:pt x="2255586" y="603221"/>
                  </a:cubicBezTo>
                  <a:cubicBezTo>
                    <a:pt x="2260424" y="615316"/>
                    <a:pt x="2264053" y="629226"/>
                    <a:pt x="2262843" y="646764"/>
                  </a:cubicBezTo>
                  <a:cubicBezTo>
                    <a:pt x="2261633" y="664302"/>
                    <a:pt x="2254376" y="689702"/>
                    <a:pt x="2248328" y="708450"/>
                  </a:cubicBezTo>
                  <a:cubicBezTo>
                    <a:pt x="2242280" y="727198"/>
                    <a:pt x="2235024" y="744131"/>
                    <a:pt x="2226557" y="759250"/>
                  </a:cubicBezTo>
                  <a:cubicBezTo>
                    <a:pt x="2218090" y="774369"/>
                    <a:pt x="2209018" y="788278"/>
                    <a:pt x="2197528" y="799164"/>
                  </a:cubicBezTo>
                  <a:cubicBezTo>
                    <a:pt x="2186038" y="810050"/>
                    <a:pt x="2175122" y="817851"/>
                    <a:pt x="2157614" y="824564"/>
                  </a:cubicBezTo>
                  <a:cubicBezTo>
                    <a:pt x="2140106" y="831277"/>
                    <a:pt x="2113073" y="837854"/>
                    <a:pt x="2092481" y="839441"/>
                  </a:cubicBezTo>
                  <a:cubicBezTo>
                    <a:pt x="2071889" y="841028"/>
                    <a:pt x="2049210" y="837778"/>
                    <a:pt x="2034061" y="834089"/>
                  </a:cubicBezTo>
                  <a:cubicBezTo>
                    <a:pt x="2018912" y="830400"/>
                    <a:pt x="2010022" y="821313"/>
                    <a:pt x="2001586" y="817307"/>
                  </a:cubicBezTo>
                  <a:cubicBezTo>
                    <a:pt x="1993150" y="813301"/>
                    <a:pt x="1993119" y="810050"/>
                    <a:pt x="1983443" y="810050"/>
                  </a:cubicBezTo>
                  <a:cubicBezTo>
                    <a:pt x="1973767" y="810050"/>
                    <a:pt x="1956228" y="812469"/>
                    <a:pt x="1943528" y="817307"/>
                  </a:cubicBezTo>
                  <a:cubicBezTo>
                    <a:pt x="1930828" y="822145"/>
                    <a:pt x="1907243" y="839078"/>
                    <a:pt x="1907243" y="839078"/>
                  </a:cubicBezTo>
                  <a:cubicBezTo>
                    <a:pt x="1892124" y="848149"/>
                    <a:pt x="1876400" y="860849"/>
                    <a:pt x="1852814" y="871735"/>
                  </a:cubicBezTo>
                  <a:cubicBezTo>
                    <a:pt x="1829228" y="882621"/>
                    <a:pt x="1765728" y="904392"/>
                    <a:pt x="1765728" y="904392"/>
                  </a:cubicBezTo>
                  <a:lnTo>
                    <a:pt x="1696786" y="929792"/>
                  </a:lnTo>
                  <a:cubicBezTo>
                    <a:pt x="1665943" y="941282"/>
                    <a:pt x="1638728" y="953982"/>
                    <a:pt x="1580671" y="973335"/>
                  </a:cubicBezTo>
                  <a:cubicBezTo>
                    <a:pt x="1522614" y="992687"/>
                    <a:pt x="1348443" y="1045907"/>
                    <a:pt x="1348443" y="1045907"/>
                  </a:cubicBezTo>
                  <a:lnTo>
                    <a:pt x="1199671" y="1093078"/>
                  </a:lnTo>
                  <a:cubicBezTo>
                    <a:pt x="1150081" y="1109406"/>
                    <a:pt x="1081138" y="1134202"/>
                    <a:pt x="1050900" y="1143878"/>
                  </a:cubicBezTo>
                  <a:cubicBezTo>
                    <a:pt x="1020662" y="1153554"/>
                    <a:pt x="1023081" y="1142064"/>
                    <a:pt x="1018243" y="1151135"/>
                  </a:cubicBezTo>
                  <a:cubicBezTo>
                    <a:pt x="1013405" y="1160206"/>
                    <a:pt x="1015824" y="1181978"/>
                    <a:pt x="1021871" y="1198307"/>
                  </a:cubicBezTo>
                  <a:cubicBezTo>
                    <a:pt x="1027918" y="1214636"/>
                    <a:pt x="1041223" y="1234593"/>
                    <a:pt x="1054528" y="1249107"/>
                  </a:cubicBezTo>
                  <a:cubicBezTo>
                    <a:pt x="1067833" y="1263621"/>
                    <a:pt x="1083557" y="1270878"/>
                    <a:pt x="1101700" y="1285392"/>
                  </a:cubicBezTo>
                  <a:cubicBezTo>
                    <a:pt x="1119843" y="1299906"/>
                    <a:pt x="1146453" y="1321678"/>
                    <a:pt x="1163386" y="1336192"/>
                  </a:cubicBezTo>
                  <a:cubicBezTo>
                    <a:pt x="1180319" y="1350706"/>
                    <a:pt x="1189391" y="1360988"/>
                    <a:pt x="1203300" y="1372478"/>
                  </a:cubicBezTo>
                  <a:cubicBezTo>
                    <a:pt x="1217210" y="1383969"/>
                    <a:pt x="1237167" y="1396063"/>
                    <a:pt x="1246843" y="1405135"/>
                  </a:cubicBezTo>
                  <a:cubicBezTo>
                    <a:pt x="1256519" y="1414207"/>
                    <a:pt x="1258333" y="1419650"/>
                    <a:pt x="1261357" y="1426907"/>
                  </a:cubicBezTo>
                  <a:cubicBezTo>
                    <a:pt x="1264381" y="1434164"/>
                    <a:pt x="1265591" y="1439002"/>
                    <a:pt x="1264986" y="1448678"/>
                  </a:cubicBezTo>
                  <a:cubicBezTo>
                    <a:pt x="1264381" y="1458354"/>
                    <a:pt x="1257728" y="1484964"/>
                    <a:pt x="1257728" y="1484964"/>
                  </a:cubicBezTo>
                  <a:cubicBezTo>
                    <a:pt x="1255309" y="1497059"/>
                    <a:pt x="1251680" y="1509155"/>
                    <a:pt x="1250471" y="1521250"/>
                  </a:cubicBezTo>
                  <a:cubicBezTo>
                    <a:pt x="1249262" y="1533345"/>
                    <a:pt x="1245028" y="1545440"/>
                    <a:pt x="1250471" y="1557535"/>
                  </a:cubicBezTo>
                  <a:cubicBezTo>
                    <a:pt x="1255914" y="1569630"/>
                    <a:pt x="1264985" y="1584145"/>
                    <a:pt x="1283128" y="1593821"/>
                  </a:cubicBezTo>
                  <a:cubicBezTo>
                    <a:pt x="1301271" y="1603497"/>
                    <a:pt x="1359328" y="1615592"/>
                    <a:pt x="1359328" y="1615592"/>
                  </a:cubicBezTo>
                  <a:lnTo>
                    <a:pt x="1798386" y="1728078"/>
                  </a:lnTo>
                  <a:cubicBezTo>
                    <a:pt x="1891519" y="1750454"/>
                    <a:pt x="1851000" y="1745617"/>
                    <a:pt x="1918128" y="1749850"/>
                  </a:cubicBezTo>
                  <a:cubicBezTo>
                    <a:pt x="1985256" y="1754083"/>
                    <a:pt x="2124352" y="1754688"/>
                    <a:pt x="2201157" y="1753478"/>
                  </a:cubicBezTo>
                  <a:cubicBezTo>
                    <a:pt x="2277962" y="1752268"/>
                    <a:pt x="2337229" y="1745616"/>
                    <a:pt x="2378957" y="1742592"/>
                  </a:cubicBezTo>
                  <a:cubicBezTo>
                    <a:pt x="2420685" y="1739568"/>
                    <a:pt x="2424314" y="1740173"/>
                    <a:pt x="2451528" y="1735335"/>
                  </a:cubicBezTo>
                  <a:cubicBezTo>
                    <a:pt x="2478742" y="1730497"/>
                    <a:pt x="2521681" y="1717797"/>
                    <a:pt x="2542243" y="1713564"/>
                  </a:cubicBezTo>
                  <a:cubicBezTo>
                    <a:pt x="2562805" y="1709331"/>
                    <a:pt x="2558572" y="1703887"/>
                    <a:pt x="2574900" y="1709935"/>
                  </a:cubicBezTo>
                  <a:cubicBezTo>
                    <a:pt x="2591228" y="1715983"/>
                    <a:pt x="2622071" y="1734731"/>
                    <a:pt x="2640214" y="1749850"/>
                  </a:cubicBezTo>
                  <a:cubicBezTo>
                    <a:pt x="2658357" y="1764969"/>
                    <a:pt x="2670770" y="1778879"/>
                    <a:pt x="2683757" y="1800650"/>
                  </a:cubicBezTo>
                  <a:cubicBezTo>
                    <a:pt x="2696744" y="1822421"/>
                    <a:pt x="2712695" y="1855078"/>
                    <a:pt x="2718138" y="1880478"/>
                  </a:cubicBezTo>
                  <a:cubicBezTo>
                    <a:pt x="2723581" y="1905878"/>
                    <a:pt x="2720935" y="1933698"/>
                    <a:pt x="2716414" y="1953050"/>
                  </a:cubicBezTo>
                  <a:cubicBezTo>
                    <a:pt x="2711893" y="1972402"/>
                    <a:pt x="2704319" y="1982078"/>
                    <a:pt x="2691014" y="1996592"/>
                  </a:cubicBezTo>
                  <a:cubicBezTo>
                    <a:pt x="2677709" y="2011106"/>
                    <a:pt x="2656543" y="2026830"/>
                    <a:pt x="2636586" y="2040135"/>
                  </a:cubicBezTo>
                  <a:cubicBezTo>
                    <a:pt x="2616629" y="2053440"/>
                    <a:pt x="2598485" y="2069769"/>
                    <a:pt x="2571271" y="2076421"/>
                  </a:cubicBezTo>
                  <a:cubicBezTo>
                    <a:pt x="2544057" y="2083073"/>
                    <a:pt x="2499305" y="2085493"/>
                    <a:pt x="2473300" y="2080050"/>
                  </a:cubicBezTo>
                  <a:cubicBezTo>
                    <a:pt x="2447295" y="2074607"/>
                    <a:pt x="2432781" y="2058278"/>
                    <a:pt x="2415243" y="2043764"/>
                  </a:cubicBezTo>
                  <a:cubicBezTo>
                    <a:pt x="2397705" y="2029250"/>
                    <a:pt x="2387423" y="2000826"/>
                    <a:pt x="2368071" y="1992964"/>
                  </a:cubicBezTo>
                  <a:cubicBezTo>
                    <a:pt x="2348719" y="1985102"/>
                    <a:pt x="2299128" y="1996592"/>
                    <a:pt x="2299128" y="1996592"/>
                  </a:cubicBezTo>
                  <a:lnTo>
                    <a:pt x="1896357" y="2036507"/>
                  </a:lnTo>
                  <a:cubicBezTo>
                    <a:pt x="1810481" y="2043764"/>
                    <a:pt x="1740389" y="2031003"/>
                    <a:pt x="1620041" y="2013465"/>
                  </a:cubicBezTo>
                  <a:cubicBezTo>
                    <a:pt x="1499693" y="1995927"/>
                    <a:pt x="1267918" y="1949814"/>
                    <a:pt x="1174271" y="1931278"/>
                  </a:cubicBezTo>
                  <a:cubicBezTo>
                    <a:pt x="1080624" y="1912742"/>
                    <a:pt x="1087790" y="1913741"/>
                    <a:pt x="1058157" y="1902250"/>
                  </a:cubicBezTo>
                  <a:cubicBezTo>
                    <a:pt x="1028524" y="1890760"/>
                    <a:pt x="1015823" y="1875640"/>
                    <a:pt x="996471" y="1862335"/>
                  </a:cubicBezTo>
                  <a:cubicBezTo>
                    <a:pt x="977119" y="1849030"/>
                    <a:pt x="967443" y="1842378"/>
                    <a:pt x="942043" y="1822421"/>
                  </a:cubicBezTo>
                  <a:cubicBezTo>
                    <a:pt x="916643" y="1802464"/>
                    <a:pt x="865842" y="1758920"/>
                    <a:pt x="844071" y="1742592"/>
                  </a:cubicBezTo>
                  <a:cubicBezTo>
                    <a:pt x="822300" y="1726264"/>
                    <a:pt x="842257" y="1732312"/>
                    <a:pt x="811414" y="1724450"/>
                  </a:cubicBezTo>
                  <a:cubicBezTo>
                    <a:pt x="780571" y="1716588"/>
                    <a:pt x="659014" y="1695421"/>
                    <a:pt x="659014" y="1695421"/>
                  </a:cubicBezTo>
                  <a:cubicBezTo>
                    <a:pt x="580395" y="1680302"/>
                    <a:pt x="401386" y="1648249"/>
                    <a:pt x="339700" y="1633735"/>
                  </a:cubicBezTo>
                  <a:cubicBezTo>
                    <a:pt x="278014" y="1619221"/>
                    <a:pt x="300391" y="1616802"/>
                    <a:pt x="288900" y="1608335"/>
                  </a:cubicBezTo>
                  <a:cubicBezTo>
                    <a:pt x="277409" y="1599868"/>
                    <a:pt x="270757" y="1582935"/>
                    <a:pt x="270757" y="1582935"/>
                  </a:cubicBezTo>
                  <a:cubicBezTo>
                    <a:pt x="266524" y="1576888"/>
                    <a:pt x="282248" y="1572655"/>
                    <a:pt x="263500" y="1572050"/>
                  </a:cubicBezTo>
                  <a:cubicBezTo>
                    <a:pt x="244752" y="1571445"/>
                    <a:pt x="183671" y="1578702"/>
                    <a:pt x="158271" y="1579307"/>
                  </a:cubicBezTo>
                  <a:cubicBezTo>
                    <a:pt x="132871" y="1579912"/>
                    <a:pt x="128638" y="1581121"/>
                    <a:pt x="111100" y="1575678"/>
                  </a:cubicBezTo>
                  <a:cubicBezTo>
                    <a:pt x="93562" y="1570235"/>
                    <a:pt x="67557" y="1559350"/>
                    <a:pt x="53043" y="1546650"/>
                  </a:cubicBezTo>
                  <a:cubicBezTo>
                    <a:pt x="38529" y="1533950"/>
                    <a:pt x="31271" y="1517016"/>
                    <a:pt x="24014" y="1499478"/>
                  </a:cubicBezTo>
                  <a:cubicBezTo>
                    <a:pt x="16757" y="1481940"/>
                    <a:pt x="11314" y="1460773"/>
                    <a:pt x="9500" y="1441421"/>
                  </a:cubicBezTo>
                  <a:cubicBezTo>
                    <a:pt x="7686" y="1422069"/>
                    <a:pt x="14337" y="1398483"/>
                    <a:pt x="13128" y="1383364"/>
                  </a:cubicBezTo>
                  <a:cubicBezTo>
                    <a:pt x="11919" y="1368245"/>
                    <a:pt x="-6224" y="1372478"/>
                    <a:pt x="2243" y="1350707"/>
                  </a:cubicBezTo>
                  <a:cubicBezTo>
                    <a:pt x="10710" y="1328936"/>
                    <a:pt x="46390" y="1275111"/>
                    <a:pt x="63928" y="1252735"/>
                  </a:cubicBezTo>
                  <a:cubicBezTo>
                    <a:pt x="81466" y="1230359"/>
                    <a:pt x="107471" y="1229150"/>
                    <a:pt x="107471" y="1216450"/>
                  </a:cubicBezTo>
                  <a:cubicBezTo>
                    <a:pt x="107471" y="1203750"/>
                    <a:pt x="76023" y="1190445"/>
                    <a:pt x="63928" y="1176535"/>
                  </a:cubicBezTo>
                  <a:cubicBezTo>
                    <a:pt x="51833" y="1162625"/>
                    <a:pt x="40343" y="1151740"/>
                    <a:pt x="34900" y="1132992"/>
                  </a:cubicBezTo>
                  <a:cubicBezTo>
                    <a:pt x="29457" y="1114244"/>
                    <a:pt x="27038" y="1083402"/>
                    <a:pt x="31271" y="1064050"/>
                  </a:cubicBezTo>
                  <a:cubicBezTo>
                    <a:pt x="35504" y="1044698"/>
                    <a:pt x="44062" y="1030908"/>
                    <a:pt x="60300" y="1016878"/>
                  </a:cubicBezTo>
                  <a:cubicBezTo>
                    <a:pt x="76538" y="1002848"/>
                    <a:pt x="105717" y="988938"/>
                    <a:pt x="128698" y="979867"/>
                  </a:cubicBezTo>
                  <a:cubicBezTo>
                    <a:pt x="151679" y="970796"/>
                    <a:pt x="174510" y="956886"/>
                    <a:pt x="198186" y="962450"/>
                  </a:cubicBezTo>
                  <a:cubicBezTo>
                    <a:pt x="221862" y="968014"/>
                    <a:pt x="256848" y="999945"/>
                    <a:pt x="270757" y="1013250"/>
                  </a:cubicBezTo>
                  <a:cubicBezTo>
                    <a:pt x="284666" y="1026555"/>
                    <a:pt x="271967" y="1042278"/>
                    <a:pt x="281643" y="1042278"/>
                  </a:cubicBezTo>
                  <a:cubicBezTo>
                    <a:pt x="291319" y="1042278"/>
                    <a:pt x="314904" y="1014459"/>
                    <a:pt x="343328" y="1002364"/>
                  </a:cubicBezTo>
                  <a:close/>
                </a:path>
              </a:pathLst>
            </a:custGeom>
            <a:noFill/>
            <a:ln w="3175">
              <a:solidFill>
                <a:srgbClr val="BC2E29"/>
              </a:solidFill>
            </a:ln>
            <a:effectLst>
              <a:glow rad="38100">
                <a:srgbClr val="BC2E2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2679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2</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Material Properties</a:t>
            </a:r>
            <a:endParaRPr lang="it-IT" sz="3600" dirty="0">
              <a:solidFill>
                <a:srgbClr val="BC2E29"/>
              </a:solidFill>
              <a:latin typeface="Arial" panose="020B0604020202020204" pitchFamily="34" charset="0"/>
              <a:cs typeface="Arial" panose="020B0604020202020204" pitchFamily="34" charset="0"/>
            </a:endParaRPr>
          </a:p>
        </p:txBody>
      </p:sp>
      <p:grpSp>
        <p:nvGrpSpPr>
          <p:cNvPr id="2" name="Gruppo 41">
            <a:extLst>
              <a:ext uri="{FF2B5EF4-FFF2-40B4-BE49-F238E27FC236}">
                <a16:creationId xmlns:a16="http://schemas.microsoft.com/office/drawing/2014/main" id="{65201DE2-1745-E68F-1960-1732D0FAD0B8}"/>
              </a:ext>
            </a:extLst>
          </p:cNvPr>
          <p:cNvGrpSpPr/>
          <p:nvPr/>
        </p:nvGrpSpPr>
        <p:grpSpPr>
          <a:xfrm>
            <a:off x="695325" y="6474339"/>
            <a:ext cx="2459293" cy="461665"/>
            <a:chOff x="7076258" y="5861173"/>
            <a:chExt cx="4377973" cy="566317"/>
          </a:xfrm>
        </p:grpSpPr>
        <p:cxnSp>
          <p:nvCxnSpPr>
            <p:cNvPr id="6" name="Connettore diritto 37">
              <a:extLst>
                <a:ext uri="{FF2B5EF4-FFF2-40B4-BE49-F238E27FC236}">
                  <a16:creationId xmlns:a16="http://schemas.microsoft.com/office/drawing/2014/main" id="{F9716145-F833-65E8-68B6-703581B77A35}"/>
                </a:ext>
              </a:extLst>
            </p:cNvPr>
            <p:cNvCxnSpPr>
              <a:cxnSpLocks/>
            </p:cNvCxnSpPr>
            <p:nvPr/>
          </p:nvCxnSpPr>
          <p:spPr>
            <a:xfrm>
              <a:off x="7076258" y="5904823"/>
              <a:ext cx="0" cy="432000"/>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sp>
          <p:nvSpPr>
            <p:cNvPr id="8" name="CasellaDiTesto 38">
              <a:extLst>
                <a:ext uri="{FF2B5EF4-FFF2-40B4-BE49-F238E27FC236}">
                  <a16:creationId xmlns:a16="http://schemas.microsoft.com/office/drawing/2014/main" id="{98A1117D-1BBA-8432-49C9-AC4A22A40A97}"/>
                </a:ext>
              </a:extLst>
            </p:cNvPr>
            <p:cNvSpPr txBox="1"/>
            <p:nvPr/>
          </p:nvSpPr>
          <p:spPr>
            <a:xfrm>
              <a:off x="7076258" y="5861173"/>
              <a:ext cx="4377973" cy="566317"/>
            </a:xfrm>
            <a:prstGeom prst="rect">
              <a:avLst/>
            </a:prstGeom>
            <a:noFill/>
          </p:spPr>
          <p:txBody>
            <a:bodyPr wrap="square" lIns="91440" tIns="45720" rIns="91440" bIns="45720" rtlCol="0" anchor="t">
              <a:spAutoFit/>
            </a:bodyPr>
            <a:lstStyle/>
            <a:p>
              <a:pPr>
                <a:buClr>
                  <a:srgbClr val="BC2E29"/>
                </a:buClr>
              </a:pPr>
              <a:r>
                <a:rPr lang="it-IT" sz="1200" dirty="0">
                  <a:solidFill>
                    <a:srgbClr val="303030"/>
                  </a:solidFill>
                  <a:latin typeface="Arial"/>
                </a:rPr>
                <a:t>Source: </a:t>
              </a:r>
              <a:r>
                <a:rPr lang="it-IT" sz="1200" dirty="0" err="1">
                  <a:solidFill>
                    <a:srgbClr val="303030"/>
                  </a:solidFill>
                  <a:latin typeface="Arial"/>
                </a:rPr>
                <a:t>Totalmateria</a:t>
              </a:r>
              <a:r>
                <a:rPr lang="it-IT" sz="1200" dirty="0">
                  <a:solidFill>
                    <a:srgbClr val="303030"/>
                  </a:solidFill>
                  <a:latin typeface="Arial"/>
                </a:rPr>
                <a:t>, APWORKS</a:t>
              </a:r>
            </a:p>
          </p:txBody>
        </p:sp>
      </p:grpSp>
      <p:graphicFrame>
        <p:nvGraphicFramePr>
          <p:cNvPr id="147" name="Grafico 146">
            <a:extLst>
              <a:ext uri="{FF2B5EF4-FFF2-40B4-BE49-F238E27FC236}">
                <a16:creationId xmlns:a16="http://schemas.microsoft.com/office/drawing/2014/main" id="{B934EFD3-C1B4-3768-0826-965F95B89C09}"/>
              </a:ext>
            </a:extLst>
          </p:cNvPr>
          <p:cNvGraphicFramePr>
            <a:graphicFrameLocks/>
          </p:cNvGraphicFramePr>
          <p:nvPr/>
        </p:nvGraphicFramePr>
        <p:xfrm>
          <a:off x="695325" y="1463938"/>
          <a:ext cx="10801350" cy="4946031"/>
        </p:xfrm>
        <a:graphic>
          <a:graphicData uri="http://schemas.openxmlformats.org/drawingml/2006/chart">
            <c:chart xmlns:c="http://schemas.openxmlformats.org/drawingml/2006/chart" xmlns:r="http://schemas.openxmlformats.org/officeDocument/2006/relationships" r:id="rId3"/>
          </a:graphicData>
        </a:graphic>
      </p:graphicFrame>
      <p:grpSp>
        <p:nvGrpSpPr>
          <p:cNvPr id="272" name="Gruppo 271">
            <a:extLst>
              <a:ext uri="{FF2B5EF4-FFF2-40B4-BE49-F238E27FC236}">
                <a16:creationId xmlns:a16="http://schemas.microsoft.com/office/drawing/2014/main" id="{2A4E9830-6BA1-5F0E-7A86-119CB6C33436}"/>
              </a:ext>
            </a:extLst>
          </p:cNvPr>
          <p:cNvGrpSpPr/>
          <p:nvPr/>
        </p:nvGrpSpPr>
        <p:grpSpPr>
          <a:xfrm>
            <a:off x="4322064" y="1706879"/>
            <a:ext cx="6310267" cy="4703089"/>
            <a:chOff x="4322064" y="1706879"/>
            <a:chExt cx="6310267" cy="4703089"/>
          </a:xfrm>
        </p:grpSpPr>
        <p:sp>
          <p:nvSpPr>
            <p:cNvPr id="270" name="Rettangolo 269">
              <a:extLst>
                <a:ext uri="{FF2B5EF4-FFF2-40B4-BE49-F238E27FC236}">
                  <a16:creationId xmlns:a16="http://schemas.microsoft.com/office/drawing/2014/main" id="{53E21272-C862-F005-05B2-C38A4464B96F}"/>
                </a:ext>
              </a:extLst>
            </p:cNvPr>
            <p:cNvSpPr/>
            <p:nvPr/>
          </p:nvSpPr>
          <p:spPr>
            <a:xfrm>
              <a:off x="4322064" y="1706879"/>
              <a:ext cx="646176" cy="4703089"/>
            </a:xfrm>
            <a:prstGeom prst="rect">
              <a:avLst/>
            </a:prstGeom>
            <a:solidFill>
              <a:srgbClr val="E8E8E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ttangolo 270">
              <a:extLst>
                <a:ext uri="{FF2B5EF4-FFF2-40B4-BE49-F238E27FC236}">
                  <a16:creationId xmlns:a16="http://schemas.microsoft.com/office/drawing/2014/main" id="{F610A075-1A6F-57A8-D956-356D9B143FE8}"/>
                </a:ext>
              </a:extLst>
            </p:cNvPr>
            <p:cNvSpPr/>
            <p:nvPr/>
          </p:nvSpPr>
          <p:spPr>
            <a:xfrm>
              <a:off x="5547748" y="1706880"/>
              <a:ext cx="5084583" cy="4703088"/>
            </a:xfrm>
            <a:prstGeom prst="rect">
              <a:avLst/>
            </a:prstGeom>
            <a:solidFill>
              <a:srgbClr val="E8E8E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 name="Connettore diritto 11">
            <a:extLst>
              <a:ext uri="{FF2B5EF4-FFF2-40B4-BE49-F238E27FC236}">
                <a16:creationId xmlns:a16="http://schemas.microsoft.com/office/drawing/2014/main" id="{EFE5D39F-3536-824C-26B0-191C57CE532B}"/>
              </a:ext>
            </a:extLst>
          </p:cNvPr>
          <p:cNvCxnSpPr>
            <a:cxnSpLocks/>
          </p:cNvCxnSpPr>
          <p:nvPr/>
        </p:nvCxnSpPr>
        <p:spPr>
          <a:xfrm>
            <a:off x="4373880" y="3408680"/>
            <a:ext cx="6230620" cy="0"/>
          </a:xfrm>
          <a:prstGeom prst="line">
            <a:avLst/>
          </a:prstGeom>
          <a:ln w="12700">
            <a:solidFill>
              <a:srgbClr val="BC2E29"/>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C66C2AE9-17F4-CC65-8560-34821A43A259}"/>
              </a:ext>
            </a:extLst>
          </p:cNvPr>
          <p:cNvCxnSpPr>
            <a:cxnSpLocks/>
          </p:cNvCxnSpPr>
          <p:nvPr/>
        </p:nvCxnSpPr>
        <p:spPr>
          <a:xfrm>
            <a:off x="4373880" y="2275840"/>
            <a:ext cx="6230620" cy="0"/>
          </a:xfrm>
          <a:prstGeom prst="line">
            <a:avLst/>
          </a:prstGeom>
          <a:ln w="12700">
            <a:solidFill>
              <a:srgbClr val="BC2E29"/>
            </a:solidFill>
            <a:prstDash val="dash"/>
          </a:ln>
        </p:spPr>
        <p:style>
          <a:lnRef idx="1">
            <a:schemeClr val="accent1"/>
          </a:lnRef>
          <a:fillRef idx="0">
            <a:schemeClr val="accent1"/>
          </a:fillRef>
          <a:effectRef idx="0">
            <a:schemeClr val="accent1"/>
          </a:effectRef>
          <a:fontRef idx="minor">
            <a:schemeClr val="tx1"/>
          </a:fontRef>
        </p:style>
      </p:cxnSp>
      <p:grpSp>
        <p:nvGrpSpPr>
          <p:cNvPr id="18" name="Gruppo 17">
            <a:extLst>
              <a:ext uri="{FF2B5EF4-FFF2-40B4-BE49-F238E27FC236}">
                <a16:creationId xmlns:a16="http://schemas.microsoft.com/office/drawing/2014/main" id="{61E416FC-AB56-7F83-FDAD-1F6A27AA266E}"/>
              </a:ext>
            </a:extLst>
          </p:cNvPr>
          <p:cNvGrpSpPr/>
          <p:nvPr/>
        </p:nvGrpSpPr>
        <p:grpSpPr>
          <a:xfrm rot="16200000">
            <a:off x="6234253" y="3256597"/>
            <a:ext cx="2107919" cy="3711573"/>
            <a:chOff x="515939" y="2333427"/>
            <a:chExt cx="2107919" cy="3128448"/>
          </a:xfrm>
        </p:grpSpPr>
        <p:grpSp>
          <p:nvGrpSpPr>
            <p:cNvPr id="19" name="Gruppo 18">
              <a:extLst>
                <a:ext uri="{FF2B5EF4-FFF2-40B4-BE49-F238E27FC236}">
                  <a16:creationId xmlns:a16="http://schemas.microsoft.com/office/drawing/2014/main" id="{4D3DEC5B-32BC-F155-0B2E-760EF07A769A}"/>
                </a:ext>
              </a:extLst>
            </p:cNvPr>
            <p:cNvGrpSpPr/>
            <p:nvPr/>
          </p:nvGrpSpPr>
          <p:grpSpPr>
            <a:xfrm>
              <a:off x="515939" y="2333427"/>
              <a:ext cx="2107917" cy="3128448"/>
              <a:chOff x="1127953" y="3243856"/>
              <a:chExt cx="2107917" cy="3128448"/>
            </a:xfrm>
          </p:grpSpPr>
          <p:sp>
            <p:nvSpPr>
              <p:cNvPr id="24" name="Rettangolo 23">
                <a:extLst>
                  <a:ext uri="{FF2B5EF4-FFF2-40B4-BE49-F238E27FC236}">
                    <a16:creationId xmlns:a16="http://schemas.microsoft.com/office/drawing/2014/main" id="{7F61FF0C-BEB3-E36C-AC76-669211D8AB0A}"/>
                  </a:ext>
                </a:extLst>
              </p:cNvPr>
              <p:cNvSpPr/>
              <p:nvPr/>
            </p:nvSpPr>
            <p:spPr>
              <a:xfrm>
                <a:off x="1127953" y="3346731"/>
                <a:ext cx="2107917" cy="302557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Rettangolo 25">
                <a:extLst>
                  <a:ext uri="{FF2B5EF4-FFF2-40B4-BE49-F238E27FC236}">
                    <a16:creationId xmlns:a16="http://schemas.microsoft.com/office/drawing/2014/main" id="{B04B3638-64A5-8E66-7FF8-712768D9971F}"/>
                  </a:ext>
                </a:extLst>
              </p:cNvPr>
              <p:cNvSpPr/>
              <p:nvPr/>
            </p:nvSpPr>
            <p:spPr>
              <a:xfrm rot="2700000">
                <a:off x="1687916" y="3243856"/>
                <a:ext cx="274707" cy="27470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cxnSp>
          <p:nvCxnSpPr>
            <p:cNvPr id="20" name="Connettore diritto 19">
              <a:extLst>
                <a:ext uri="{FF2B5EF4-FFF2-40B4-BE49-F238E27FC236}">
                  <a16:creationId xmlns:a16="http://schemas.microsoft.com/office/drawing/2014/main" id="{BB32D192-47AB-D144-76F5-5B99C44B1433}"/>
                </a:ext>
              </a:extLst>
            </p:cNvPr>
            <p:cNvCxnSpPr>
              <a:cxnSpLocks/>
            </p:cNvCxnSpPr>
            <p:nvPr/>
          </p:nvCxnSpPr>
          <p:spPr>
            <a:xfrm rot="5400000">
              <a:off x="2062270" y="3290417"/>
              <a:ext cx="0" cy="1123176"/>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14EC7179-DB5A-A94D-F360-522F7286F1AC}"/>
                </a:ext>
              </a:extLst>
            </p:cNvPr>
            <p:cNvSpPr txBox="1"/>
            <p:nvPr/>
          </p:nvSpPr>
          <p:spPr>
            <a:xfrm rot="5400000">
              <a:off x="1303966" y="2596348"/>
              <a:ext cx="1293550" cy="1077218"/>
            </a:xfrm>
            <a:prstGeom prst="rect">
              <a:avLst/>
            </a:prstGeom>
            <a:noFill/>
          </p:spPr>
          <p:txBody>
            <a:bodyPr wrap="square" rtlCol="0">
              <a:spAutoFit/>
            </a:bodyPr>
            <a:lstStyle/>
            <a:p>
              <a:r>
                <a:rPr lang="it-IT" sz="1600" b="1" spc="50" dirty="0" err="1">
                  <a:solidFill>
                    <a:srgbClr val="BC2E29"/>
                  </a:solidFill>
                  <a:latin typeface="SF Pro Rounded" pitchFamily="50" charset="0"/>
                  <a:ea typeface="SF Pro Rounded" pitchFamily="50" charset="0"/>
                  <a:cs typeface="SF Pro Rounded" pitchFamily="50" charset="0"/>
                </a:rPr>
                <a:t>Mechanical</a:t>
              </a:r>
              <a:r>
                <a:rPr lang="it-IT" sz="1600" b="1" spc="50" dirty="0">
                  <a:solidFill>
                    <a:srgbClr val="BC2E29"/>
                  </a:solidFill>
                  <a:latin typeface="SF Pro Rounded" pitchFamily="50" charset="0"/>
                  <a:ea typeface="SF Pro Rounded" pitchFamily="50" charset="0"/>
                  <a:cs typeface="SF Pro Rounded" pitchFamily="50" charset="0"/>
                </a:rPr>
                <a:t> </a:t>
              </a:r>
              <a:r>
                <a:rPr lang="it-IT" sz="1600" b="1" spc="50" dirty="0" err="1">
                  <a:solidFill>
                    <a:srgbClr val="BC2E29"/>
                  </a:solidFill>
                  <a:latin typeface="SF Pro Rounded" pitchFamily="50" charset="0"/>
                  <a:ea typeface="SF Pro Rounded" pitchFamily="50" charset="0"/>
                  <a:cs typeface="SF Pro Rounded" pitchFamily="50" charset="0"/>
                </a:rPr>
                <a:t>properties</a:t>
              </a:r>
              <a:r>
                <a:rPr lang="it-IT" sz="1600" b="1" spc="50" dirty="0">
                  <a:solidFill>
                    <a:srgbClr val="BC2E29"/>
                  </a:solidFill>
                  <a:latin typeface="SF Pro Rounded" pitchFamily="50" charset="0"/>
                  <a:ea typeface="SF Pro Rounded" pitchFamily="50" charset="0"/>
                  <a:cs typeface="SF Pro Rounded" pitchFamily="50" charset="0"/>
                </a:rPr>
                <a:t> best trade-off</a:t>
              </a:r>
            </a:p>
          </p:txBody>
        </p:sp>
        <p:sp>
          <p:nvSpPr>
            <p:cNvPr id="22" name="CasellaDiTesto 21">
              <a:extLst>
                <a:ext uri="{FF2B5EF4-FFF2-40B4-BE49-F238E27FC236}">
                  <a16:creationId xmlns:a16="http://schemas.microsoft.com/office/drawing/2014/main" id="{047996DD-9B76-C45A-0FF7-AECC6E5FC22C}"/>
                </a:ext>
              </a:extLst>
            </p:cNvPr>
            <p:cNvSpPr txBox="1"/>
            <p:nvPr/>
          </p:nvSpPr>
          <p:spPr>
            <a:xfrm rot="5400000">
              <a:off x="937473" y="3921514"/>
              <a:ext cx="1511063" cy="1569660"/>
            </a:xfrm>
            <a:prstGeom prst="rect">
              <a:avLst/>
            </a:prstGeom>
            <a:noFill/>
          </p:spPr>
          <p:txBody>
            <a:bodyPr wrap="square" rtlCol="0">
              <a:spAutoFit/>
            </a:bodyPr>
            <a:lstStyle/>
            <a:p>
              <a:r>
                <a:rPr lang="en-GB" sz="1600" dirty="0" err="1">
                  <a:solidFill>
                    <a:srgbClr val="404040"/>
                  </a:solidFill>
                  <a:effectLst/>
                  <a:latin typeface="Arial" panose="020B0604020202020204" pitchFamily="34" charset="0"/>
                  <a:ea typeface="SF Pro Rounded" pitchFamily="50" charset="0"/>
                  <a:cs typeface="Arial" panose="020B0604020202020204" pitchFamily="34" charset="0"/>
                </a:rPr>
                <a:t>Scalmalloy</a:t>
              </a:r>
              <a:r>
                <a:rPr lang="en-GB" sz="1600" dirty="0">
                  <a:solidFill>
                    <a:srgbClr val="404040"/>
                  </a:solidFill>
                  <a:effectLst/>
                  <a:latin typeface="Arial" panose="020B0604020202020204" pitchFamily="34" charset="0"/>
                  <a:ea typeface="SF Pro Rounded" pitchFamily="50" charset="0"/>
                  <a:cs typeface="Arial" panose="020B0604020202020204" pitchFamily="34" charset="0"/>
                </a:rPr>
                <a:t> ® has the 2</a:t>
              </a:r>
              <a:r>
                <a:rPr lang="en-GB" sz="1600" baseline="30000" dirty="0">
                  <a:solidFill>
                    <a:srgbClr val="404040"/>
                  </a:solidFill>
                  <a:effectLst/>
                  <a:latin typeface="Arial" panose="020B0604020202020204" pitchFamily="34" charset="0"/>
                  <a:ea typeface="SF Pro Rounded" pitchFamily="50" charset="0"/>
                  <a:cs typeface="Arial" panose="020B0604020202020204" pitchFamily="34" charset="0"/>
                </a:rPr>
                <a:t>nd</a:t>
              </a:r>
              <a:r>
                <a:rPr lang="en-GB" sz="1600" dirty="0">
                  <a:solidFill>
                    <a:srgbClr val="404040"/>
                  </a:solidFill>
                  <a:effectLst/>
                  <a:latin typeface="Arial" panose="020B0604020202020204" pitchFamily="34" charset="0"/>
                  <a:ea typeface="SF Pro Rounded" pitchFamily="50" charset="0"/>
                  <a:cs typeface="Arial" panose="020B0604020202020204" pitchFamily="34" charset="0"/>
                </a:rPr>
                <a:t> greatest Yield Strength (Sy) and the 3</a:t>
              </a:r>
              <a:r>
                <a:rPr lang="en-GB" sz="1600" baseline="30000" dirty="0">
                  <a:solidFill>
                    <a:srgbClr val="404040"/>
                  </a:solidFill>
                  <a:effectLst/>
                  <a:latin typeface="Arial" panose="020B0604020202020204" pitchFamily="34" charset="0"/>
                  <a:ea typeface="SF Pro Rounded" pitchFamily="50" charset="0"/>
                  <a:cs typeface="Arial" panose="020B0604020202020204" pitchFamily="34" charset="0"/>
                </a:rPr>
                <a:t>rd</a:t>
              </a:r>
              <a:r>
                <a:rPr lang="en-GB" sz="1600" dirty="0">
                  <a:solidFill>
                    <a:srgbClr val="404040"/>
                  </a:solidFill>
                  <a:effectLst/>
                  <a:latin typeface="Arial" panose="020B0604020202020204" pitchFamily="34" charset="0"/>
                  <a:ea typeface="SF Pro Rounded" pitchFamily="50" charset="0"/>
                  <a:cs typeface="Arial" panose="020B0604020202020204" pitchFamily="34" charset="0"/>
                </a:rPr>
                <a:t> best Elongation at break (E%)</a:t>
              </a:r>
              <a:endParaRPr lang="it-IT" sz="1600" dirty="0">
                <a:solidFill>
                  <a:srgbClr val="404040"/>
                </a:solidFill>
                <a:latin typeface="Arial" panose="020B0604020202020204" pitchFamily="34" charset="0"/>
                <a:ea typeface="SF Pro Rounded" pitchFamily="50" charset="0"/>
                <a:cs typeface="Arial" panose="020B0604020202020204" pitchFamily="34" charset="0"/>
              </a:endParaRPr>
            </a:p>
          </p:txBody>
        </p:sp>
      </p:grpSp>
    </p:spTree>
    <p:extLst>
      <p:ext uri="{BB962C8B-B14F-4D97-AF65-F5344CB8AC3E}">
        <p14:creationId xmlns:p14="http://schemas.microsoft.com/office/powerpoint/2010/main" val="245426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500"/>
                                        <p:tgtEl>
                                          <p:spTgt spid="27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75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75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2</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Material Properties</a:t>
            </a:r>
            <a:endParaRPr lang="it-IT" sz="3600" dirty="0">
              <a:solidFill>
                <a:srgbClr val="BC2E29"/>
              </a:solidFill>
              <a:latin typeface="Arial" panose="020B0604020202020204" pitchFamily="34" charset="0"/>
              <a:cs typeface="Arial" panose="020B0604020202020204" pitchFamily="34" charset="0"/>
            </a:endParaRPr>
          </a:p>
        </p:txBody>
      </p:sp>
      <p:grpSp>
        <p:nvGrpSpPr>
          <p:cNvPr id="2" name="Gruppo 41">
            <a:extLst>
              <a:ext uri="{FF2B5EF4-FFF2-40B4-BE49-F238E27FC236}">
                <a16:creationId xmlns:a16="http://schemas.microsoft.com/office/drawing/2014/main" id="{65201DE2-1745-E68F-1960-1732D0FAD0B8}"/>
              </a:ext>
            </a:extLst>
          </p:cNvPr>
          <p:cNvGrpSpPr/>
          <p:nvPr/>
        </p:nvGrpSpPr>
        <p:grpSpPr>
          <a:xfrm>
            <a:off x="7277862" y="6474342"/>
            <a:ext cx="4377973" cy="387753"/>
            <a:chOff x="7076258" y="5861173"/>
            <a:chExt cx="4377973" cy="475650"/>
          </a:xfrm>
        </p:grpSpPr>
        <p:cxnSp>
          <p:nvCxnSpPr>
            <p:cNvPr id="6" name="Connettore diritto 37">
              <a:extLst>
                <a:ext uri="{FF2B5EF4-FFF2-40B4-BE49-F238E27FC236}">
                  <a16:creationId xmlns:a16="http://schemas.microsoft.com/office/drawing/2014/main" id="{F9716145-F833-65E8-68B6-703581B77A35}"/>
                </a:ext>
              </a:extLst>
            </p:cNvPr>
            <p:cNvCxnSpPr>
              <a:cxnSpLocks/>
            </p:cNvCxnSpPr>
            <p:nvPr/>
          </p:nvCxnSpPr>
          <p:spPr>
            <a:xfrm>
              <a:off x="7076258" y="5904823"/>
              <a:ext cx="0" cy="432000"/>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sp>
          <p:nvSpPr>
            <p:cNvPr id="8" name="CasellaDiTesto 38">
              <a:extLst>
                <a:ext uri="{FF2B5EF4-FFF2-40B4-BE49-F238E27FC236}">
                  <a16:creationId xmlns:a16="http://schemas.microsoft.com/office/drawing/2014/main" id="{98A1117D-1BBA-8432-49C9-AC4A22A40A97}"/>
                </a:ext>
              </a:extLst>
            </p:cNvPr>
            <p:cNvSpPr txBox="1"/>
            <p:nvPr/>
          </p:nvSpPr>
          <p:spPr>
            <a:xfrm>
              <a:off x="7076258" y="5861173"/>
              <a:ext cx="4377973" cy="276999"/>
            </a:xfrm>
            <a:prstGeom prst="rect">
              <a:avLst/>
            </a:prstGeom>
            <a:noFill/>
          </p:spPr>
          <p:txBody>
            <a:bodyPr wrap="square" lIns="91440" tIns="45720" rIns="91440" bIns="45720" rtlCol="0" anchor="t">
              <a:spAutoFit/>
            </a:bodyPr>
            <a:lstStyle/>
            <a:p>
              <a:pPr>
                <a:buClr>
                  <a:srgbClr val="BC2E29"/>
                </a:buClr>
              </a:pPr>
              <a:r>
                <a:rPr lang="it-IT" sz="1200" dirty="0">
                  <a:solidFill>
                    <a:srgbClr val="303030"/>
                  </a:solidFill>
                  <a:latin typeface="Arial"/>
                </a:rPr>
                <a:t>Source: </a:t>
              </a:r>
              <a:r>
                <a:rPr lang="it-IT" sz="1200" dirty="0" err="1">
                  <a:solidFill>
                    <a:srgbClr val="303030"/>
                  </a:solidFill>
                  <a:latin typeface="Arial"/>
                </a:rPr>
                <a:t>Totalmateria</a:t>
              </a:r>
              <a:r>
                <a:rPr lang="it-IT" sz="1200" dirty="0">
                  <a:solidFill>
                    <a:srgbClr val="303030"/>
                  </a:solidFill>
                  <a:latin typeface="Arial"/>
                </a:rPr>
                <a:t>, </a:t>
              </a:r>
              <a:r>
                <a:rPr lang="it-IT" sz="1200" dirty="0" err="1">
                  <a:solidFill>
                    <a:srgbClr val="303030"/>
                  </a:solidFill>
                  <a:latin typeface="Arial"/>
                </a:rPr>
                <a:t>apworks</a:t>
              </a:r>
              <a:endParaRPr lang="it-IT" sz="1200" dirty="0">
                <a:solidFill>
                  <a:srgbClr val="303030"/>
                </a:solidFill>
                <a:latin typeface="Arial"/>
              </a:endParaRPr>
            </a:p>
          </p:txBody>
        </p:sp>
      </p:grpSp>
      <p:graphicFrame>
        <p:nvGraphicFramePr>
          <p:cNvPr id="10" name="Tabella 9">
            <a:extLst>
              <a:ext uri="{FF2B5EF4-FFF2-40B4-BE49-F238E27FC236}">
                <a16:creationId xmlns:a16="http://schemas.microsoft.com/office/drawing/2014/main" id="{6D82F8AB-3BA0-532B-5CDF-4584C8CE1477}"/>
              </a:ext>
            </a:extLst>
          </p:cNvPr>
          <p:cNvGraphicFramePr>
            <a:graphicFrameLocks noGrp="1"/>
          </p:cNvGraphicFramePr>
          <p:nvPr>
            <p:extLst>
              <p:ext uri="{D42A27DB-BD31-4B8C-83A1-F6EECF244321}">
                <p14:modId xmlns:p14="http://schemas.microsoft.com/office/powerpoint/2010/main" val="2572339215"/>
              </p:ext>
            </p:extLst>
          </p:nvPr>
        </p:nvGraphicFramePr>
        <p:xfrm>
          <a:off x="150903" y="2252595"/>
          <a:ext cx="5945097" cy="4266000"/>
        </p:xfrm>
        <a:graphic>
          <a:graphicData uri="http://schemas.openxmlformats.org/drawingml/2006/table">
            <a:tbl>
              <a:tblPr>
                <a:tableStyleId>{5C22544A-7EE6-4342-B048-85BDC9FD1C3A}</a:tableStyleId>
              </a:tblPr>
              <a:tblGrid>
                <a:gridCol w="376301">
                  <a:extLst>
                    <a:ext uri="{9D8B030D-6E8A-4147-A177-3AD203B41FA5}">
                      <a16:colId xmlns:a16="http://schemas.microsoft.com/office/drawing/2014/main" val="444149746"/>
                    </a:ext>
                  </a:extLst>
                </a:gridCol>
                <a:gridCol w="2479936">
                  <a:extLst>
                    <a:ext uri="{9D8B030D-6E8A-4147-A177-3AD203B41FA5}">
                      <a16:colId xmlns:a16="http://schemas.microsoft.com/office/drawing/2014/main" val="1648128607"/>
                    </a:ext>
                  </a:extLst>
                </a:gridCol>
                <a:gridCol w="617772">
                  <a:extLst>
                    <a:ext uri="{9D8B030D-6E8A-4147-A177-3AD203B41FA5}">
                      <a16:colId xmlns:a16="http://schemas.microsoft.com/office/drawing/2014/main" val="162914047"/>
                    </a:ext>
                  </a:extLst>
                </a:gridCol>
                <a:gridCol w="617772">
                  <a:extLst>
                    <a:ext uri="{9D8B030D-6E8A-4147-A177-3AD203B41FA5}">
                      <a16:colId xmlns:a16="http://schemas.microsoft.com/office/drawing/2014/main" val="3144243218"/>
                    </a:ext>
                  </a:extLst>
                </a:gridCol>
                <a:gridCol w="617772">
                  <a:extLst>
                    <a:ext uri="{9D8B030D-6E8A-4147-A177-3AD203B41FA5}">
                      <a16:colId xmlns:a16="http://schemas.microsoft.com/office/drawing/2014/main" val="2333852903"/>
                    </a:ext>
                  </a:extLst>
                </a:gridCol>
                <a:gridCol w="617772">
                  <a:extLst>
                    <a:ext uri="{9D8B030D-6E8A-4147-A177-3AD203B41FA5}">
                      <a16:colId xmlns:a16="http://schemas.microsoft.com/office/drawing/2014/main" val="3366324611"/>
                    </a:ext>
                  </a:extLst>
                </a:gridCol>
                <a:gridCol w="617772">
                  <a:extLst>
                    <a:ext uri="{9D8B030D-6E8A-4147-A177-3AD203B41FA5}">
                      <a16:colId xmlns:a16="http://schemas.microsoft.com/office/drawing/2014/main" val="1124431448"/>
                    </a:ext>
                  </a:extLst>
                </a:gridCol>
              </a:tblGrid>
              <a:tr h="252000">
                <a:tc rowSpan="12">
                  <a:txBody>
                    <a:bodyPr/>
                    <a:lstStyle/>
                    <a:p>
                      <a:pPr algn="ctr" fontAlgn="ctr"/>
                      <a:r>
                        <a:rPr lang="it-IT" sz="1800" b="0" i="0" u="none" strike="noStrike" dirty="0">
                          <a:solidFill>
                            <a:srgbClr val="BC2E29"/>
                          </a:solidFill>
                          <a:effectLst/>
                          <a:latin typeface="Arial Rounded MT Bold" panose="020F0704030504030204" pitchFamily="34" charset="0"/>
                          <a:cs typeface="Arial" panose="020B0604020202020204" pitchFamily="34" charset="0"/>
                        </a:rPr>
                        <a:t>Data</a:t>
                      </a:r>
                      <a:endParaRPr lang="en-GB" sz="2000" b="0" i="0" u="none" strike="noStrike" dirty="0">
                        <a:solidFill>
                          <a:srgbClr val="BC2E29"/>
                        </a:solidFill>
                        <a:effectLst/>
                        <a:latin typeface="Arial Rounded MT Bold" panose="020F0704030504030204" pitchFamily="34" charset="0"/>
                        <a:cs typeface="Arial" panose="020B0604020202020204" pitchFamily="34" charset="0"/>
                      </a:endParaRPr>
                    </a:p>
                  </a:txBody>
                  <a:tcPr marL="7620" marR="7620" marT="7620" marB="0" vert="vert27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8E8E8"/>
                    </a:solidFill>
                  </a:tcPr>
                </a:tc>
                <a:tc rowSpan="2">
                  <a:txBody>
                    <a:bodyPr/>
                    <a:lstStyle/>
                    <a:p>
                      <a:pPr marL="90000" indent="0" algn="l" fontAlgn="ctr"/>
                      <a:r>
                        <a:rPr lang="en-GB" sz="1600" b="0" u="none" strike="noStrike" dirty="0">
                          <a:solidFill>
                            <a:srgbClr val="404040"/>
                          </a:solidFill>
                          <a:effectLst/>
                          <a:latin typeface="Arial Rounded MT Bold" panose="020F0704030504030204" pitchFamily="34" charset="0"/>
                          <a:cs typeface="Arial" panose="020B0604020202020204" pitchFamily="34" charset="0"/>
                        </a:rPr>
                        <a:t>Chemical Composition</a:t>
                      </a: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ctr" fontAlgn="ctr"/>
                      <a:r>
                        <a:rPr lang="it-IT" sz="1600" b="0" i="0" u="none" strike="noStrike" dirty="0">
                          <a:solidFill>
                            <a:srgbClr val="303030"/>
                          </a:solidFill>
                          <a:effectLst/>
                          <a:latin typeface="Arial"/>
                          <a:cs typeface="Arial"/>
                        </a:rPr>
                        <a:t>Al</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ctr" fontAlgn="ctr"/>
                      <a:r>
                        <a:rPr lang="it-IT" sz="1600" b="0" i="0" u="none" strike="noStrike" dirty="0">
                          <a:solidFill>
                            <a:srgbClr val="303030"/>
                          </a:solidFill>
                          <a:effectLst/>
                          <a:latin typeface="Arial"/>
                          <a:cs typeface="Arial"/>
                        </a:rPr>
                        <a:t>Mg</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ctr" fontAlgn="ctr"/>
                      <a:r>
                        <a:rPr lang="it-IT" sz="1600" b="0" i="0" u="none" strike="noStrike" dirty="0">
                          <a:solidFill>
                            <a:srgbClr val="303030"/>
                          </a:solidFill>
                          <a:effectLst/>
                          <a:latin typeface="Arial"/>
                          <a:cs typeface="Arial"/>
                        </a:rPr>
                        <a:t>Sc</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ctr" fontAlgn="ctr"/>
                      <a:r>
                        <a:rPr lang="it-IT" sz="1600" b="0" i="0" u="none" strike="noStrike" dirty="0">
                          <a:solidFill>
                            <a:srgbClr val="303030"/>
                          </a:solidFill>
                          <a:effectLst/>
                          <a:latin typeface="Arial"/>
                          <a:cs typeface="Arial"/>
                        </a:rPr>
                        <a:t>Zr</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ctr" fontAlgn="ctr"/>
                      <a:r>
                        <a:rPr lang="it-IT" sz="1600" b="0" i="0" u="none" strike="noStrike">
                          <a:solidFill>
                            <a:srgbClr val="303030"/>
                          </a:solidFill>
                          <a:effectLst/>
                          <a:latin typeface="Arial"/>
                          <a:cs typeface="Arial"/>
                        </a:rPr>
                        <a:t>Mn</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524130063"/>
                  </a:ext>
                </a:extLst>
              </a:tr>
              <a:tr h="252000">
                <a:tc vMerge="1">
                  <a:txBody>
                    <a:bodyPr/>
                    <a:lstStyle/>
                    <a:p>
                      <a:endParaRPr lang="en-GB"/>
                    </a:p>
                  </a:txBody>
                  <a:tcPr/>
                </a:tc>
                <a:tc vMerge="1">
                  <a:txBody>
                    <a:bodyPr/>
                    <a:lstStyle/>
                    <a:p>
                      <a:endParaRPr lang="en-GB"/>
                    </a:p>
                  </a:txBody>
                  <a:tcPr/>
                </a:tc>
                <a:tc>
                  <a:txBody>
                    <a:bodyPr/>
                    <a:lstStyle/>
                    <a:p>
                      <a:pPr algn="ctr" fontAlgn="ctr"/>
                      <a:r>
                        <a:rPr lang="it-IT" sz="1600" b="0" i="0" u="none" strike="noStrike" dirty="0">
                          <a:solidFill>
                            <a:srgbClr val="303030"/>
                          </a:solidFill>
                          <a:effectLst/>
                          <a:latin typeface="Arial"/>
                          <a:cs typeface="Arial"/>
                        </a:rPr>
                        <a:t>≈93</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ctr" fontAlgn="ctr"/>
                      <a:r>
                        <a:rPr lang="it-IT" sz="1600" b="0" i="0" u="none" strike="noStrike">
                          <a:solidFill>
                            <a:srgbClr val="303030"/>
                          </a:solidFill>
                          <a:effectLst/>
                          <a:latin typeface="Arial"/>
                          <a:cs typeface="Arial"/>
                        </a:rPr>
                        <a:t>4,6</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ctr" fontAlgn="ctr"/>
                      <a:r>
                        <a:rPr lang="it-IT" sz="1600" b="0" i="0" u="none" strike="noStrike" dirty="0">
                          <a:solidFill>
                            <a:srgbClr val="303030"/>
                          </a:solidFill>
                          <a:effectLst/>
                          <a:latin typeface="Arial"/>
                          <a:cs typeface="Arial"/>
                        </a:rPr>
                        <a:t>0,66</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ctr" fontAlgn="ctr"/>
                      <a:r>
                        <a:rPr lang="it-IT" sz="1600" b="0" i="0" u="none" strike="noStrike" dirty="0">
                          <a:solidFill>
                            <a:srgbClr val="303030"/>
                          </a:solidFill>
                          <a:effectLst/>
                          <a:latin typeface="Arial"/>
                          <a:cs typeface="Arial"/>
                        </a:rPr>
                        <a:t>0,42</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ctr" fontAlgn="ctr"/>
                      <a:r>
                        <a:rPr lang="it-IT" sz="1600" b="0" i="0" u="none" strike="noStrike" dirty="0">
                          <a:solidFill>
                            <a:srgbClr val="303030"/>
                          </a:solidFill>
                          <a:effectLst/>
                          <a:latin typeface="Arial"/>
                          <a:cs typeface="Arial"/>
                        </a:rPr>
                        <a:t>0,49</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2008391826"/>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0000" indent="0" algn="l" fontAlgn="ctr"/>
                      <a:r>
                        <a:rPr lang="en-GB" sz="1600" b="0" u="none" strike="noStrike" dirty="0">
                          <a:solidFill>
                            <a:srgbClr val="404040"/>
                          </a:solidFill>
                          <a:effectLst/>
                          <a:latin typeface="Arial Rounded MT Bold" panose="020F0704030504030204" pitchFamily="34" charset="0"/>
                          <a:cs typeface="Arial" panose="020B0604020202020204" pitchFamily="34" charset="0"/>
                        </a:rPr>
                        <a:t>Type</a:t>
                      </a: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algn="ctr" fontAlgn="ctr"/>
                      <a:r>
                        <a:rPr lang="it-IT" sz="1600" b="0" i="0" u="none" strike="noStrike" dirty="0">
                          <a:solidFill>
                            <a:srgbClr val="303030"/>
                          </a:solidFill>
                          <a:effectLst/>
                          <a:latin typeface="Arial"/>
                          <a:cs typeface="Arial"/>
                        </a:rPr>
                        <a:t>Additive Manufacturing Aluminium</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78038173"/>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0000" algn="l" fontAlgn="ctr"/>
                      <a:r>
                        <a:rPr lang="en-GB" sz="1600" b="0" i="0" u="none" strike="noStrike" dirty="0">
                          <a:solidFill>
                            <a:srgbClr val="404040"/>
                          </a:solidFill>
                          <a:effectLst/>
                          <a:latin typeface="Arial Rounded MT Bold" panose="020F0704030504030204" pitchFamily="34" charset="0"/>
                          <a:cs typeface="Arial"/>
                        </a:rPr>
                        <a:t>Commercial Name</a:t>
                      </a: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algn="ctr" fontAlgn="ctr"/>
                      <a:r>
                        <a:rPr lang="it-IT" sz="1600" b="0" i="0" u="none" strike="noStrike" dirty="0" err="1">
                          <a:solidFill>
                            <a:srgbClr val="303030"/>
                          </a:solidFill>
                          <a:effectLst/>
                          <a:latin typeface="Arial"/>
                          <a:cs typeface="Arial"/>
                        </a:rPr>
                        <a:t>Scalmalloy</a:t>
                      </a:r>
                      <a:r>
                        <a:rPr lang="it-IT" sz="1600" b="0" i="0" u="none" strike="noStrike" dirty="0">
                          <a:solidFill>
                            <a:srgbClr val="303030"/>
                          </a:solidFill>
                          <a:effectLst/>
                          <a:latin typeface="Arial"/>
                          <a:cs typeface="Arial"/>
                        </a:rPr>
                        <a:t>®</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0397059"/>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0000" algn="l" fontAlgn="ctr"/>
                      <a:r>
                        <a:rPr lang="en-GB" sz="1600" b="0" u="none" strike="noStrike" dirty="0">
                          <a:solidFill>
                            <a:srgbClr val="404040"/>
                          </a:solidFill>
                          <a:effectLst/>
                          <a:latin typeface="Arial Rounded MT Bold" panose="020F0704030504030204" pitchFamily="34" charset="0"/>
                          <a:cs typeface="Arial" panose="020B0604020202020204" pitchFamily="34" charset="0"/>
                        </a:rPr>
                        <a:t>Yield Strength</a:t>
                      </a: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algn="ctr" fontAlgn="ctr"/>
                      <a:r>
                        <a:rPr lang="it-IT" sz="1600" b="0" i="0" u="none" strike="noStrike" dirty="0">
                          <a:solidFill>
                            <a:srgbClr val="303030"/>
                          </a:solidFill>
                          <a:effectLst/>
                          <a:latin typeface="Arial"/>
                          <a:cs typeface="Arial"/>
                        </a:rPr>
                        <a:t>4</a:t>
                      </a:r>
                      <a:r>
                        <a:rPr lang="en-GB" sz="1600" b="0" i="0" u="none" strike="noStrike" dirty="0">
                          <a:solidFill>
                            <a:srgbClr val="303030"/>
                          </a:solidFill>
                          <a:effectLst/>
                          <a:latin typeface="Arial"/>
                          <a:cs typeface="Arial"/>
                        </a:rPr>
                        <a:t>70 MPa</a:t>
                      </a:r>
                      <a:endParaRPr lang="en-GB" sz="1600" b="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5294608"/>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9535" algn="l" fontAlgn="ctr"/>
                      <a:r>
                        <a:rPr lang="en-GB" sz="1600" b="0" u="none" strike="noStrike" dirty="0">
                          <a:solidFill>
                            <a:srgbClr val="404040"/>
                          </a:solidFill>
                          <a:effectLst/>
                          <a:latin typeface="Arial Rounded MT Bold"/>
                          <a:cs typeface="Arial"/>
                        </a:rPr>
                        <a:t>Tensile Strength</a:t>
                      </a: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algn="ctr" fontAlgn="ctr"/>
                      <a:r>
                        <a:rPr lang="it-IT" sz="1600" b="0" i="0" u="none" strike="noStrike" dirty="0">
                          <a:solidFill>
                            <a:srgbClr val="303030"/>
                          </a:solidFill>
                          <a:effectLst/>
                          <a:latin typeface="Arial"/>
                          <a:cs typeface="Arial"/>
                        </a:rPr>
                        <a:t>520 </a:t>
                      </a:r>
                      <a:r>
                        <a:rPr lang="it-IT" sz="1600" b="0" i="0" u="none" strike="noStrike" dirty="0" err="1">
                          <a:solidFill>
                            <a:srgbClr val="303030"/>
                          </a:solidFill>
                          <a:effectLst/>
                          <a:latin typeface="Arial"/>
                          <a:cs typeface="Arial"/>
                        </a:rPr>
                        <a:t>MPa</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711466848"/>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9535" lvl="0" algn="l">
                        <a:buNone/>
                      </a:pPr>
                      <a:r>
                        <a:rPr lang="en-GB" sz="1600" b="0" i="0" u="none" strike="noStrike" noProof="0" dirty="0">
                          <a:solidFill>
                            <a:srgbClr val="404040"/>
                          </a:solidFill>
                          <a:effectLst/>
                          <a:latin typeface="Arial Rounded MT Bold"/>
                        </a:rPr>
                        <a:t>Elongation</a:t>
                      </a:r>
                      <a:endParaRPr lang="en-US" dirty="0">
                        <a:latin typeface="Arial Rounded MT Bold"/>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algn="ctr" fontAlgn="ctr"/>
                      <a:r>
                        <a:rPr lang="en-GB" sz="1600" b="0" u="none" strike="noStrike" dirty="0">
                          <a:solidFill>
                            <a:srgbClr val="303030"/>
                          </a:solidFill>
                          <a:effectLst/>
                          <a:latin typeface="Arial"/>
                          <a:cs typeface="Arial"/>
                        </a:rPr>
                        <a:t> 13%</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524514802"/>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9535" lvl="0" algn="l">
                        <a:buNone/>
                      </a:pPr>
                      <a:r>
                        <a:rPr lang="en-GB" sz="1600" b="0" i="0" u="none" strike="noStrike" noProof="0" dirty="0">
                          <a:solidFill>
                            <a:srgbClr val="404040"/>
                          </a:solidFill>
                          <a:effectLst/>
                          <a:latin typeface="Arial Rounded MT Bold"/>
                        </a:rPr>
                        <a:t>Young’s Modulus</a:t>
                      </a:r>
                      <a:endParaRPr lang="en-US" dirty="0">
                        <a:latin typeface="Arial Rounded MT Bold"/>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algn="ctr" fontAlgn="ctr"/>
                      <a:r>
                        <a:rPr lang="en-GB" sz="1600" b="0" u="none" strike="noStrike" dirty="0">
                          <a:solidFill>
                            <a:srgbClr val="303030"/>
                          </a:solidFill>
                          <a:effectLst/>
                          <a:latin typeface="Arial"/>
                          <a:cs typeface="Arial"/>
                        </a:rPr>
                        <a:t>70 </a:t>
                      </a:r>
                      <a:r>
                        <a:rPr lang="en-GB" sz="1600" b="0" u="none" strike="noStrike" dirty="0" err="1">
                          <a:solidFill>
                            <a:srgbClr val="303030"/>
                          </a:solidFill>
                          <a:effectLst/>
                          <a:latin typeface="Arial"/>
                          <a:cs typeface="Arial"/>
                        </a:rPr>
                        <a:t>GPa</a:t>
                      </a:r>
                      <a:r>
                        <a:rPr lang="en-GB" sz="1600" b="0" u="none" strike="noStrike" dirty="0">
                          <a:solidFill>
                            <a:srgbClr val="303030"/>
                          </a:solidFill>
                          <a:effectLst/>
                          <a:latin typeface="Arial"/>
                          <a:cs typeface="Arial"/>
                        </a:rPr>
                        <a:t> </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448918834"/>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9535" lvl="0" algn="l">
                        <a:buNone/>
                      </a:pPr>
                      <a:r>
                        <a:rPr lang="en-GB" sz="1600" b="0" i="0" u="none" strike="noStrike" noProof="0" dirty="0">
                          <a:solidFill>
                            <a:srgbClr val="404040"/>
                          </a:solidFill>
                          <a:effectLst/>
                          <a:latin typeface="Arial Rounded MT Bold"/>
                        </a:rPr>
                        <a:t>Density</a:t>
                      </a:r>
                      <a:endParaRPr lang="en-US" dirty="0">
                        <a:latin typeface="Arial Rounded MT Bold"/>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algn="ctr" fontAlgn="ctr"/>
                      <a:r>
                        <a:rPr lang="en-GB" sz="1600" b="0" u="none" strike="noStrike" dirty="0">
                          <a:solidFill>
                            <a:srgbClr val="303030"/>
                          </a:solidFill>
                          <a:effectLst/>
                          <a:latin typeface="Arial"/>
                          <a:cs typeface="Arial"/>
                        </a:rPr>
                        <a:t> 2,67 kg/dm</a:t>
                      </a:r>
                      <a:r>
                        <a:rPr lang="en-GB" sz="1600" b="0" u="none" strike="noStrike" baseline="30000" dirty="0">
                          <a:solidFill>
                            <a:srgbClr val="303030"/>
                          </a:solidFill>
                          <a:effectLst/>
                          <a:latin typeface="Arial"/>
                          <a:cs typeface="Arial"/>
                        </a:rPr>
                        <a:t>3</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372157047"/>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9535" lvl="0" algn="l">
                        <a:buNone/>
                      </a:pPr>
                      <a:r>
                        <a:rPr lang="en-GB" sz="1600" b="0" i="0" u="none" strike="noStrike" noProof="0" dirty="0">
                          <a:solidFill>
                            <a:srgbClr val="404040"/>
                          </a:solidFill>
                          <a:effectLst/>
                          <a:latin typeface="Arial Rounded MT Bold"/>
                        </a:rPr>
                        <a:t>Vickers Hardness</a:t>
                      </a:r>
                      <a:endParaRPr lang="en-US" dirty="0">
                        <a:latin typeface="Arial Rounded MT Bold"/>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algn="ctr" fontAlgn="ctr"/>
                      <a:r>
                        <a:rPr lang="en-GB" sz="1600" b="0" u="none" strike="noStrike" dirty="0">
                          <a:solidFill>
                            <a:srgbClr val="303030"/>
                          </a:solidFill>
                          <a:effectLst/>
                          <a:latin typeface="Arial"/>
                          <a:cs typeface="Arial"/>
                        </a:rPr>
                        <a:t>180 HV</a:t>
                      </a:r>
                      <a:endParaRPr lang="en-GB" sz="1600" b="0" i="0" u="none" strike="noStrike" dirty="0">
                        <a:solidFill>
                          <a:srgbClr val="303030"/>
                        </a:solidFill>
                        <a:effectLst/>
                        <a:latin typeface="Arial"/>
                        <a:cs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07383682"/>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9535" lvl="0" algn="l">
                        <a:buNone/>
                      </a:pPr>
                      <a:r>
                        <a:rPr lang="en-GB" sz="1600" b="0" i="0" u="none" strike="noStrike" noProof="0" dirty="0">
                          <a:solidFill>
                            <a:srgbClr val="404040"/>
                          </a:solidFill>
                          <a:effectLst/>
                          <a:latin typeface="Arial Rounded MT Bold"/>
                        </a:rPr>
                        <a:t>Supply Condition</a:t>
                      </a:r>
                      <a:endParaRPr lang="en-US" dirty="0">
                        <a:latin typeface="Arial Rounded MT Bold"/>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lvl="0" algn="ctr">
                        <a:buNone/>
                      </a:pPr>
                      <a:r>
                        <a:rPr lang="en-GB" sz="1600" b="0" i="0" u="none" strike="noStrike" dirty="0">
                          <a:solidFill>
                            <a:srgbClr val="303030"/>
                          </a:solidFill>
                          <a:effectLst/>
                          <a:latin typeface="Arial"/>
                          <a:cs typeface="Arial"/>
                        </a:rPr>
                        <a:t>Heat treated and machined</a:t>
                      </a: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378787948"/>
                  </a:ext>
                </a:extLst>
              </a:tr>
              <a:tr h="342000">
                <a:tc vMerge="1">
                  <a:txBody>
                    <a:bodyPr/>
                    <a:lstStyle/>
                    <a:p>
                      <a:pPr algn="l" fontAlgn="ctr"/>
                      <a:endParaRPr lang="en-GB" sz="1600" b="0" i="0" u="none" strike="noStrike" dirty="0">
                        <a:solidFill>
                          <a:srgbClr val="404040"/>
                        </a:solidFill>
                        <a:effectLst/>
                        <a:latin typeface="Arial Rounded MT Bold" panose="020F0704030504030204" pitchFamily="34" charset="0"/>
                        <a:cs typeface="Arial" panose="020B0604020202020204" pitchFamily="34" charset="0"/>
                      </a:endParaRPr>
                    </a:p>
                  </a:txBody>
                  <a:tcPr marL="7620" marR="7620" marT="762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9535" lvl="0" algn="l">
                        <a:buNone/>
                      </a:pPr>
                      <a:r>
                        <a:rPr lang="en-GB" sz="1600" b="0" i="0" u="none" strike="noStrike" noProof="0" dirty="0">
                          <a:solidFill>
                            <a:srgbClr val="404040"/>
                          </a:solidFill>
                          <a:effectLst/>
                          <a:latin typeface="Arial Rounded MT Bold"/>
                        </a:rPr>
                        <a:t>Manufacturer</a:t>
                      </a:r>
                      <a:endParaRPr lang="en-US" dirty="0">
                        <a:latin typeface="Arial Rounded MT Bold"/>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lvl="0" algn="ctr">
                        <a:buNone/>
                      </a:pPr>
                      <a:r>
                        <a:rPr lang="it-IT" sz="1600" b="0" i="0" u="none" strike="noStrike" noProof="0" dirty="0">
                          <a:solidFill>
                            <a:srgbClr val="303030"/>
                          </a:solidFill>
                          <a:effectLst/>
                          <a:latin typeface="Arial"/>
                        </a:rPr>
                        <a:t>AIRBUS APWORKS Gmbh</a:t>
                      </a:r>
                      <a:endParaRPr lang="en-US" dirty="0">
                        <a:solidFill>
                          <a:srgbClr val="303030"/>
                        </a:solidFill>
                        <a:latin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70417567"/>
                  </a:ext>
                </a:extLst>
              </a:tr>
              <a:tr h="342000">
                <a:tc>
                  <a:txBody>
                    <a:bodyPr/>
                    <a:lstStyle/>
                    <a:p>
                      <a:pPr algn="ctr" fontAlgn="ctr"/>
                      <a:endParaRPr lang="en-GB" sz="2000" b="0" i="0" u="none" strike="noStrike" dirty="0">
                        <a:solidFill>
                          <a:srgbClr val="BC2E29"/>
                        </a:solidFill>
                        <a:effectLst/>
                        <a:latin typeface="Arial Rounded MT Bold" panose="020F0704030504030204" pitchFamily="34" charset="0"/>
                        <a:cs typeface="Arial" panose="020B0604020202020204" pitchFamily="34" charset="0"/>
                      </a:endParaRPr>
                    </a:p>
                  </a:txBody>
                  <a:tcPr marL="7620" marR="7620" marT="7620" marB="0" vert="vert27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89535" lvl="0" algn="l">
                        <a:buNone/>
                      </a:pPr>
                      <a:r>
                        <a:rPr lang="en-US" sz="1600" b="0" i="0" u="none" strike="noStrike" kern="1200" dirty="0">
                          <a:solidFill>
                            <a:srgbClr val="404040"/>
                          </a:solidFill>
                          <a:effectLst/>
                          <a:latin typeface="Arial Rounded MT Bold"/>
                          <a:ea typeface="+mn-ea"/>
                          <a:cs typeface="+mn-cs"/>
                        </a:rPr>
                        <a:t>Price</a:t>
                      </a: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0" i="0" u="none" strike="noStrike" noProof="0" dirty="0">
                          <a:solidFill>
                            <a:srgbClr val="303030"/>
                          </a:solidFill>
                          <a:effectLst/>
                          <a:latin typeface="Arial"/>
                        </a:rPr>
                        <a:t>4.000 – 6.000 €/kg</a:t>
                      </a:r>
                      <a:endParaRPr lang="en-US" sz="1600" dirty="0">
                        <a:solidFill>
                          <a:srgbClr val="303030"/>
                        </a:solidFill>
                        <a:latin typeface="Arial"/>
                      </a:endParaRPr>
                    </a:p>
                  </a:txBody>
                  <a:tcPr marL="7620" marR="7620" marT="762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E8E8E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2969552"/>
                  </a:ext>
                </a:extLst>
              </a:tr>
            </a:tbl>
          </a:graphicData>
        </a:graphic>
      </p:graphicFrame>
      <p:grpSp>
        <p:nvGrpSpPr>
          <p:cNvPr id="12" name="Gruppo 11">
            <a:extLst>
              <a:ext uri="{FF2B5EF4-FFF2-40B4-BE49-F238E27FC236}">
                <a16:creationId xmlns:a16="http://schemas.microsoft.com/office/drawing/2014/main" id="{8B4E447F-D5AF-B0C3-1854-533918F85257}"/>
              </a:ext>
            </a:extLst>
          </p:cNvPr>
          <p:cNvGrpSpPr/>
          <p:nvPr/>
        </p:nvGrpSpPr>
        <p:grpSpPr>
          <a:xfrm>
            <a:off x="6410508" y="1893464"/>
            <a:ext cx="5542223" cy="4411975"/>
            <a:chOff x="6410508" y="1677949"/>
            <a:chExt cx="5542223" cy="4411975"/>
          </a:xfrm>
        </p:grpSpPr>
        <p:grpSp>
          <p:nvGrpSpPr>
            <p:cNvPr id="13" name="Gruppo 12">
              <a:extLst>
                <a:ext uri="{FF2B5EF4-FFF2-40B4-BE49-F238E27FC236}">
                  <a16:creationId xmlns:a16="http://schemas.microsoft.com/office/drawing/2014/main" id="{6A1321EC-95F2-D85D-40BE-AE3F443A9F70}"/>
                </a:ext>
              </a:extLst>
            </p:cNvPr>
            <p:cNvGrpSpPr/>
            <p:nvPr/>
          </p:nvGrpSpPr>
          <p:grpSpPr>
            <a:xfrm>
              <a:off x="6410508" y="1677949"/>
              <a:ext cx="5542223" cy="4411975"/>
              <a:chOff x="6410508" y="1677949"/>
              <a:chExt cx="5542223" cy="4411975"/>
            </a:xfrm>
          </p:grpSpPr>
          <p:grpSp>
            <p:nvGrpSpPr>
              <p:cNvPr id="127" name="Gruppo 126">
                <a:extLst>
                  <a:ext uri="{FF2B5EF4-FFF2-40B4-BE49-F238E27FC236}">
                    <a16:creationId xmlns:a16="http://schemas.microsoft.com/office/drawing/2014/main" id="{DB4389B2-5404-CAE3-7C6D-6A5C9D26C625}"/>
                  </a:ext>
                </a:extLst>
              </p:cNvPr>
              <p:cNvGrpSpPr/>
              <p:nvPr/>
            </p:nvGrpSpPr>
            <p:grpSpPr>
              <a:xfrm>
                <a:off x="7152284" y="5412816"/>
                <a:ext cx="4800447" cy="343591"/>
                <a:chOff x="7152284" y="5412816"/>
                <a:chExt cx="4800447" cy="343591"/>
              </a:xfrm>
            </p:grpSpPr>
            <p:sp>
              <p:nvSpPr>
                <p:cNvPr id="138" name="CasellaDiTesto 137">
                  <a:extLst>
                    <a:ext uri="{FF2B5EF4-FFF2-40B4-BE49-F238E27FC236}">
                      <a16:creationId xmlns:a16="http://schemas.microsoft.com/office/drawing/2014/main" id="{C8FA61DF-3448-9C45-6BEA-27F6B6DDF797}"/>
                    </a:ext>
                  </a:extLst>
                </p:cNvPr>
                <p:cNvSpPr txBox="1"/>
                <p:nvPr/>
              </p:nvSpPr>
              <p:spPr>
                <a:xfrm>
                  <a:off x="7152284" y="5412816"/>
                  <a:ext cx="321031" cy="338554"/>
                </a:xfrm>
                <a:prstGeom prst="rect">
                  <a:avLst/>
                </a:prstGeom>
                <a:noFill/>
              </p:spPr>
              <p:txBody>
                <a:bodyPr wrap="square" rtlCol="0" anchor="ctr">
                  <a:spAutoFit/>
                </a:bodyPr>
                <a:lstStyle/>
                <a:p>
                  <a:pPr algn="ctr"/>
                  <a:r>
                    <a:rPr lang="it-IT" sz="1600" dirty="0">
                      <a:solidFill>
                        <a:srgbClr val="303030"/>
                      </a:solidFill>
                      <a:latin typeface="Arial" panose="020B0604020202020204" pitchFamily="34" charset="0"/>
                      <a:cs typeface="Arial" panose="020B0604020202020204" pitchFamily="34" charset="0"/>
                    </a:rPr>
                    <a:t>0</a:t>
                  </a:r>
                  <a:endParaRPr lang="en-GB" sz="1600" dirty="0">
                    <a:solidFill>
                      <a:srgbClr val="303030"/>
                    </a:solidFill>
                    <a:latin typeface="Arial" panose="020B0604020202020204" pitchFamily="34" charset="0"/>
                    <a:cs typeface="Arial" panose="020B0604020202020204" pitchFamily="34" charset="0"/>
                  </a:endParaRPr>
                </a:p>
              </p:txBody>
            </p:sp>
            <p:sp>
              <p:nvSpPr>
                <p:cNvPr id="139" name="CasellaDiTesto 138">
                  <a:extLst>
                    <a:ext uri="{FF2B5EF4-FFF2-40B4-BE49-F238E27FC236}">
                      <a16:creationId xmlns:a16="http://schemas.microsoft.com/office/drawing/2014/main" id="{5569C4FE-F0C8-A089-7556-0FE479B61298}"/>
                    </a:ext>
                  </a:extLst>
                </p:cNvPr>
                <p:cNvSpPr txBox="1"/>
                <p:nvPr/>
              </p:nvSpPr>
              <p:spPr>
                <a:xfrm>
                  <a:off x="7758914" y="5417853"/>
                  <a:ext cx="583082" cy="338554"/>
                </a:xfrm>
                <a:prstGeom prst="rect">
                  <a:avLst/>
                </a:prstGeom>
                <a:noFill/>
              </p:spPr>
              <p:txBody>
                <a:bodyPr wrap="square" rtlCol="0" anchor="ctr">
                  <a:spAutoFit/>
                </a:bodyPr>
                <a:lstStyle/>
                <a:p>
                  <a:pPr algn="ctr"/>
                  <a:r>
                    <a:rPr lang="it-IT" sz="1600" dirty="0">
                      <a:solidFill>
                        <a:srgbClr val="303030"/>
                      </a:solidFill>
                      <a:latin typeface="Arial" panose="020B0604020202020204" pitchFamily="34" charset="0"/>
                      <a:cs typeface="Arial" panose="020B0604020202020204" pitchFamily="34" charset="0"/>
                    </a:rPr>
                    <a:t>0,05</a:t>
                  </a:r>
                  <a:endParaRPr lang="en-GB" sz="1600" dirty="0">
                    <a:solidFill>
                      <a:srgbClr val="303030"/>
                    </a:solidFill>
                    <a:latin typeface="Arial" panose="020B0604020202020204" pitchFamily="34" charset="0"/>
                    <a:cs typeface="Arial" panose="020B0604020202020204" pitchFamily="34" charset="0"/>
                  </a:endParaRPr>
                </a:p>
              </p:txBody>
            </p:sp>
            <p:sp>
              <p:nvSpPr>
                <p:cNvPr id="140" name="CasellaDiTesto 139">
                  <a:extLst>
                    <a:ext uri="{FF2B5EF4-FFF2-40B4-BE49-F238E27FC236}">
                      <a16:creationId xmlns:a16="http://schemas.microsoft.com/office/drawing/2014/main" id="{B6CB8B96-D3B0-EF13-D747-913C3451BB44}"/>
                    </a:ext>
                  </a:extLst>
                </p:cNvPr>
                <p:cNvSpPr txBox="1"/>
                <p:nvPr/>
              </p:nvSpPr>
              <p:spPr>
                <a:xfrm>
                  <a:off x="8481061" y="5417853"/>
                  <a:ext cx="583082" cy="338554"/>
                </a:xfrm>
                <a:prstGeom prst="rect">
                  <a:avLst/>
                </a:prstGeom>
                <a:noFill/>
              </p:spPr>
              <p:txBody>
                <a:bodyPr wrap="square" rtlCol="0" anchor="ctr">
                  <a:spAutoFit/>
                </a:bodyPr>
                <a:lstStyle/>
                <a:p>
                  <a:pPr algn="ctr"/>
                  <a:r>
                    <a:rPr lang="it-IT" sz="1600" dirty="0">
                      <a:solidFill>
                        <a:srgbClr val="303030"/>
                      </a:solidFill>
                      <a:latin typeface="Arial" panose="020B0604020202020204" pitchFamily="34" charset="0"/>
                      <a:cs typeface="Arial" panose="020B0604020202020204" pitchFamily="34" charset="0"/>
                    </a:rPr>
                    <a:t>0,1</a:t>
                  </a:r>
                  <a:endParaRPr lang="en-GB" sz="1600" dirty="0">
                    <a:solidFill>
                      <a:srgbClr val="303030"/>
                    </a:solidFill>
                    <a:latin typeface="Arial" panose="020B0604020202020204" pitchFamily="34" charset="0"/>
                    <a:cs typeface="Arial" panose="020B0604020202020204" pitchFamily="34" charset="0"/>
                  </a:endParaRPr>
                </a:p>
              </p:txBody>
            </p:sp>
            <p:sp>
              <p:nvSpPr>
                <p:cNvPr id="141" name="CasellaDiTesto 140">
                  <a:extLst>
                    <a:ext uri="{FF2B5EF4-FFF2-40B4-BE49-F238E27FC236}">
                      <a16:creationId xmlns:a16="http://schemas.microsoft.com/office/drawing/2014/main" id="{9E1E2ECF-90A7-1CA7-484E-7EA5BDB43AFA}"/>
                    </a:ext>
                  </a:extLst>
                </p:cNvPr>
                <p:cNvSpPr txBox="1"/>
                <p:nvPr/>
              </p:nvSpPr>
              <p:spPr>
                <a:xfrm>
                  <a:off x="9203208" y="5417853"/>
                  <a:ext cx="583082" cy="338554"/>
                </a:xfrm>
                <a:prstGeom prst="rect">
                  <a:avLst/>
                </a:prstGeom>
                <a:noFill/>
              </p:spPr>
              <p:txBody>
                <a:bodyPr wrap="square" rtlCol="0" anchor="ctr">
                  <a:spAutoFit/>
                </a:bodyPr>
                <a:lstStyle/>
                <a:p>
                  <a:pPr algn="ctr"/>
                  <a:r>
                    <a:rPr lang="it-IT" sz="1600" dirty="0">
                      <a:solidFill>
                        <a:srgbClr val="303030"/>
                      </a:solidFill>
                      <a:latin typeface="Arial" panose="020B0604020202020204" pitchFamily="34" charset="0"/>
                      <a:cs typeface="Arial" panose="020B0604020202020204" pitchFamily="34" charset="0"/>
                    </a:rPr>
                    <a:t>0,15</a:t>
                  </a:r>
                  <a:endParaRPr lang="en-GB" sz="1600" dirty="0">
                    <a:solidFill>
                      <a:srgbClr val="303030"/>
                    </a:solidFill>
                    <a:latin typeface="Arial" panose="020B0604020202020204" pitchFamily="34" charset="0"/>
                    <a:cs typeface="Arial" panose="020B0604020202020204" pitchFamily="34" charset="0"/>
                  </a:endParaRPr>
                </a:p>
              </p:txBody>
            </p:sp>
            <p:sp>
              <p:nvSpPr>
                <p:cNvPr id="142" name="CasellaDiTesto 141">
                  <a:extLst>
                    <a:ext uri="{FF2B5EF4-FFF2-40B4-BE49-F238E27FC236}">
                      <a16:creationId xmlns:a16="http://schemas.microsoft.com/office/drawing/2014/main" id="{641875D8-3D90-775B-C267-76497DC23073}"/>
                    </a:ext>
                  </a:extLst>
                </p:cNvPr>
                <p:cNvSpPr txBox="1"/>
                <p:nvPr/>
              </p:nvSpPr>
              <p:spPr>
                <a:xfrm>
                  <a:off x="9925355" y="5417853"/>
                  <a:ext cx="583082" cy="338554"/>
                </a:xfrm>
                <a:prstGeom prst="rect">
                  <a:avLst/>
                </a:prstGeom>
                <a:noFill/>
              </p:spPr>
              <p:txBody>
                <a:bodyPr wrap="square" rtlCol="0" anchor="ctr">
                  <a:spAutoFit/>
                </a:bodyPr>
                <a:lstStyle/>
                <a:p>
                  <a:pPr algn="ctr"/>
                  <a:r>
                    <a:rPr lang="it-IT" sz="1600" dirty="0">
                      <a:solidFill>
                        <a:srgbClr val="303030"/>
                      </a:solidFill>
                      <a:latin typeface="Arial" panose="020B0604020202020204" pitchFamily="34" charset="0"/>
                      <a:cs typeface="Arial" panose="020B0604020202020204" pitchFamily="34" charset="0"/>
                    </a:rPr>
                    <a:t>0,2</a:t>
                  </a:r>
                  <a:endParaRPr lang="en-GB" sz="1600" dirty="0">
                    <a:solidFill>
                      <a:srgbClr val="303030"/>
                    </a:solidFill>
                    <a:latin typeface="Arial" panose="020B0604020202020204" pitchFamily="34" charset="0"/>
                    <a:cs typeface="Arial" panose="020B0604020202020204" pitchFamily="34" charset="0"/>
                  </a:endParaRPr>
                </a:p>
              </p:txBody>
            </p:sp>
            <p:sp>
              <p:nvSpPr>
                <p:cNvPr id="143" name="CasellaDiTesto 142">
                  <a:extLst>
                    <a:ext uri="{FF2B5EF4-FFF2-40B4-BE49-F238E27FC236}">
                      <a16:creationId xmlns:a16="http://schemas.microsoft.com/office/drawing/2014/main" id="{DE6965F8-5E89-F15D-50A1-4C11F6ECB8EF}"/>
                    </a:ext>
                  </a:extLst>
                </p:cNvPr>
                <p:cNvSpPr txBox="1"/>
                <p:nvPr/>
              </p:nvSpPr>
              <p:spPr>
                <a:xfrm>
                  <a:off x="10647502" y="5417853"/>
                  <a:ext cx="583082" cy="338554"/>
                </a:xfrm>
                <a:prstGeom prst="rect">
                  <a:avLst/>
                </a:prstGeom>
                <a:noFill/>
              </p:spPr>
              <p:txBody>
                <a:bodyPr wrap="square" rtlCol="0" anchor="ctr">
                  <a:spAutoFit/>
                </a:bodyPr>
                <a:lstStyle/>
                <a:p>
                  <a:pPr algn="ctr"/>
                  <a:r>
                    <a:rPr lang="it-IT" sz="1600" dirty="0">
                      <a:solidFill>
                        <a:srgbClr val="303030"/>
                      </a:solidFill>
                      <a:latin typeface="Arial" panose="020B0604020202020204" pitchFamily="34" charset="0"/>
                      <a:cs typeface="Arial" panose="020B0604020202020204" pitchFamily="34" charset="0"/>
                    </a:rPr>
                    <a:t>0,25</a:t>
                  </a:r>
                  <a:endParaRPr lang="en-GB" sz="1600" dirty="0">
                    <a:solidFill>
                      <a:srgbClr val="303030"/>
                    </a:solidFill>
                    <a:latin typeface="Arial" panose="020B0604020202020204" pitchFamily="34" charset="0"/>
                    <a:cs typeface="Arial" panose="020B0604020202020204" pitchFamily="34" charset="0"/>
                  </a:endParaRPr>
                </a:p>
              </p:txBody>
            </p:sp>
            <p:sp>
              <p:nvSpPr>
                <p:cNvPr id="144" name="CasellaDiTesto 143">
                  <a:extLst>
                    <a:ext uri="{FF2B5EF4-FFF2-40B4-BE49-F238E27FC236}">
                      <a16:creationId xmlns:a16="http://schemas.microsoft.com/office/drawing/2014/main" id="{9F6AF7B6-A897-6577-CDE1-FA82D3D8510A}"/>
                    </a:ext>
                  </a:extLst>
                </p:cNvPr>
                <p:cNvSpPr txBox="1"/>
                <p:nvPr/>
              </p:nvSpPr>
              <p:spPr>
                <a:xfrm>
                  <a:off x="11369649" y="5417853"/>
                  <a:ext cx="583082" cy="338554"/>
                </a:xfrm>
                <a:prstGeom prst="rect">
                  <a:avLst/>
                </a:prstGeom>
                <a:noFill/>
              </p:spPr>
              <p:txBody>
                <a:bodyPr wrap="square" rtlCol="0" anchor="ctr">
                  <a:spAutoFit/>
                </a:bodyPr>
                <a:lstStyle/>
                <a:p>
                  <a:pPr algn="ctr"/>
                  <a:r>
                    <a:rPr lang="it-IT" sz="1600" dirty="0">
                      <a:solidFill>
                        <a:srgbClr val="303030"/>
                      </a:solidFill>
                      <a:latin typeface="Arial" panose="020B0604020202020204" pitchFamily="34" charset="0"/>
                      <a:cs typeface="Arial" panose="020B0604020202020204" pitchFamily="34" charset="0"/>
                    </a:rPr>
                    <a:t>0,3</a:t>
                  </a:r>
                  <a:endParaRPr lang="en-GB" sz="1600" dirty="0">
                    <a:solidFill>
                      <a:srgbClr val="303030"/>
                    </a:solidFill>
                    <a:latin typeface="Arial" panose="020B0604020202020204" pitchFamily="34" charset="0"/>
                    <a:cs typeface="Arial" panose="020B0604020202020204" pitchFamily="34" charset="0"/>
                  </a:endParaRPr>
                </a:p>
              </p:txBody>
            </p:sp>
          </p:grpSp>
          <p:sp>
            <p:nvSpPr>
              <p:cNvPr id="128" name="CasellaDiTesto 127">
                <a:extLst>
                  <a:ext uri="{FF2B5EF4-FFF2-40B4-BE49-F238E27FC236}">
                    <a16:creationId xmlns:a16="http://schemas.microsoft.com/office/drawing/2014/main" id="{B8F6A49C-18DC-5810-9A1B-A8876F6F753B}"/>
                  </a:ext>
                </a:extLst>
              </p:cNvPr>
              <p:cNvSpPr txBox="1"/>
              <p:nvPr/>
            </p:nvSpPr>
            <p:spPr>
              <a:xfrm>
                <a:off x="8659834" y="5751370"/>
                <a:ext cx="1808147" cy="338554"/>
              </a:xfrm>
              <a:prstGeom prst="rect">
                <a:avLst/>
              </a:prstGeom>
              <a:noFill/>
            </p:spPr>
            <p:txBody>
              <a:bodyPr wrap="square" rtlCol="0" anchor="ctr">
                <a:spAutoFit/>
              </a:bodyPr>
              <a:lstStyle/>
              <a:p>
                <a:pPr algn="ctr"/>
                <a:r>
                  <a:rPr lang="it-IT" sz="1600" dirty="0" err="1">
                    <a:solidFill>
                      <a:srgbClr val="303030"/>
                    </a:solidFill>
                    <a:latin typeface="Arial" panose="020B0604020202020204" pitchFamily="34" charset="0"/>
                    <a:cs typeface="Arial" panose="020B0604020202020204" pitchFamily="34" charset="0"/>
                  </a:rPr>
                  <a:t>Nominal</a:t>
                </a:r>
                <a:r>
                  <a:rPr lang="it-IT" sz="1600" dirty="0">
                    <a:solidFill>
                      <a:srgbClr val="303030"/>
                    </a:solidFill>
                    <a:latin typeface="Arial" panose="020B0604020202020204" pitchFamily="34" charset="0"/>
                    <a:cs typeface="Arial" panose="020B0604020202020204" pitchFamily="34" charset="0"/>
                  </a:rPr>
                  <a:t> strain [-]</a:t>
                </a:r>
                <a:endParaRPr lang="en-GB" sz="1600" dirty="0">
                  <a:solidFill>
                    <a:srgbClr val="303030"/>
                  </a:solidFill>
                  <a:latin typeface="Arial" panose="020B0604020202020204" pitchFamily="34" charset="0"/>
                  <a:cs typeface="Arial" panose="020B0604020202020204" pitchFamily="34" charset="0"/>
                </a:endParaRPr>
              </a:p>
            </p:txBody>
          </p:sp>
          <p:grpSp>
            <p:nvGrpSpPr>
              <p:cNvPr id="129" name="Gruppo 128">
                <a:extLst>
                  <a:ext uri="{FF2B5EF4-FFF2-40B4-BE49-F238E27FC236}">
                    <a16:creationId xmlns:a16="http://schemas.microsoft.com/office/drawing/2014/main" id="{DB2B8C1F-ED18-A0D0-E8DC-7D1236D14224}"/>
                  </a:ext>
                </a:extLst>
              </p:cNvPr>
              <p:cNvGrpSpPr/>
              <p:nvPr/>
            </p:nvGrpSpPr>
            <p:grpSpPr>
              <a:xfrm>
                <a:off x="6729717" y="2167231"/>
                <a:ext cx="583082" cy="3406048"/>
                <a:chOff x="6729717" y="2167231"/>
                <a:chExt cx="583082" cy="3406048"/>
              </a:xfrm>
            </p:grpSpPr>
            <p:sp>
              <p:nvSpPr>
                <p:cNvPr id="132" name="CasellaDiTesto 131">
                  <a:extLst>
                    <a:ext uri="{FF2B5EF4-FFF2-40B4-BE49-F238E27FC236}">
                      <a16:creationId xmlns:a16="http://schemas.microsoft.com/office/drawing/2014/main" id="{0BD15B39-059A-CA68-14B3-BF9B2CD6D315}"/>
                    </a:ext>
                  </a:extLst>
                </p:cNvPr>
                <p:cNvSpPr txBox="1"/>
                <p:nvPr/>
              </p:nvSpPr>
              <p:spPr>
                <a:xfrm>
                  <a:off x="6729717" y="5234725"/>
                  <a:ext cx="583082" cy="338554"/>
                </a:xfrm>
                <a:prstGeom prst="rect">
                  <a:avLst/>
                </a:prstGeom>
                <a:noFill/>
              </p:spPr>
              <p:txBody>
                <a:bodyPr wrap="square" rtlCol="0" anchor="ctr">
                  <a:spAutoFit/>
                </a:bodyPr>
                <a:lstStyle/>
                <a:p>
                  <a:pPr algn="r"/>
                  <a:r>
                    <a:rPr lang="it-IT" sz="1600" dirty="0">
                      <a:solidFill>
                        <a:srgbClr val="303030"/>
                      </a:solidFill>
                      <a:latin typeface="Arial" panose="020B0604020202020204" pitchFamily="34" charset="0"/>
                      <a:cs typeface="Arial" panose="020B0604020202020204" pitchFamily="34" charset="0"/>
                    </a:rPr>
                    <a:t>0</a:t>
                  </a:r>
                  <a:endParaRPr lang="en-GB" sz="1600" dirty="0">
                    <a:solidFill>
                      <a:srgbClr val="303030"/>
                    </a:solidFill>
                    <a:latin typeface="Arial" panose="020B0604020202020204" pitchFamily="34" charset="0"/>
                    <a:cs typeface="Arial" panose="020B0604020202020204" pitchFamily="34" charset="0"/>
                  </a:endParaRPr>
                </a:p>
              </p:txBody>
            </p:sp>
            <p:sp>
              <p:nvSpPr>
                <p:cNvPr id="133" name="CasellaDiTesto 132">
                  <a:extLst>
                    <a:ext uri="{FF2B5EF4-FFF2-40B4-BE49-F238E27FC236}">
                      <a16:creationId xmlns:a16="http://schemas.microsoft.com/office/drawing/2014/main" id="{76879536-A62D-63D9-16B1-5C7108E2D0BE}"/>
                    </a:ext>
                  </a:extLst>
                </p:cNvPr>
                <p:cNvSpPr txBox="1"/>
                <p:nvPr/>
              </p:nvSpPr>
              <p:spPr>
                <a:xfrm>
                  <a:off x="6729717" y="4623790"/>
                  <a:ext cx="583082" cy="338554"/>
                </a:xfrm>
                <a:prstGeom prst="rect">
                  <a:avLst/>
                </a:prstGeom>
                <a:noFill/>
              </p:spPr>
              <p:txBody>
                <a:bodyPr wrap="square" rtlCol="0" anchor="ctr">
                  <a:spAutoFit/>
                </a:bodyPr>
                <a:lstStyle/>
                <a:p>
                  <a:pPr algn="r"/>
                  <a:r>
                    <a:rPr lang="it-IT" sz="1600" dirty="0">
                      <a:solidFill>
                        <a:srgbClr val="303030"/>
                      </a:solidFill>
                      <a:latin typeface="Arial" panose="020B0604020202020204" pitchFamily="34" charset="0"/>
                      <a:cs typeface="Arial" panose="020B0604020202020204" pitchFamily="34" charset="0"/>
                    </a:rPr>
                    <a:t>100</a:t>
                  </a:r>
                  <a:endParaRPr lang="en-GB" sz="1600" dirty="0">
                    <a:solidFill>
                      <a:srgbClr val="303030"/>
                    </a:solidFill>
                    <a:latin typeface="Arial" panose="020B0604020202020204" pitchFamily="34" charset="0"/>
                    <a:cs typeface="Arial" panose="020B0604020202020204" pitchFamily="34" charset="0"/>
                  </a:endParaRPr>
                </a:p>
              </p:txBody>
            </p:sp>
            <p:sp>
              <p:nvSpPr>
                <p:cNvPr id="134" name="CasellaDiTesto 133">
                  <a:extLst>
                    <a:ext uri="{FF2B5EF4-FFF2-40B4-BE49-F238E27FC236}">
                      <a16:creationId xmlns:a16="http://schemas.microsoft.com/office/drawing/2014/main" id="{7FE75ABC-4E87-1C2C-52F8-28DCE6E1A5B2}"/>
                    </a:ext>
                  </a:extLst>
                </p:cNvPr>
                <p:cNvSpPr txBox="1"/>
                <p:nvPr/>
              </p:nvSpPr>
              <p:spPr>
                <a:xfrm>
                  <a:off x="6729717" y="4008582"/>
                  <a:ext cx="583082" cy="338554"/>
                </a:xfrm>
                <a:prstGeom prst="rect">
                  <a:avLst/>
                </a:prstGeom>
                <a:noFill/>
              </p:spPr>
              <p:txBody>
                <a:bodyPr wrap="square" rtlCol="0" anchor="ctr">
                  <a:spAutoFit/>
                </a:bodyPr>
                <a:lstStyle/>
                <a:p>
                  <a:pPr algn="r"/>
                  <a:r>
                    <a:rPr lang="it-IT" sz="1600" dirty="0">
                      <a:solidFill>
                        <a:srgbClr val="303030"/>
                      </a:solidFill>
                      <a:latin typeface="Arial" panose="020B0604020202020204" pitchFamily="34" charset="0"/>
                      <a:cs typeface="Arial" panose="020B0604020202020204" pitchFamily="34" charset="0"/>
                    </a:rPr>
                    <a:t>200</a:t>
                  </a:r>
                  <a:endParaRPr lang="en-GB" sz="1600" dirty="0">
                    <a:solidFill>
                      <a:srgbClr val="303030"/>
                    </a:solidFill>
                    <a:latin typeface="Arial" panose="020B0604020202020204" pitchFamily="34" charset="0"/>
                    <a:cs typeface="Arial" panose="020B0604020202020204" pitchFamily="34" charset="0"/>
                  </a:endParaRPr>
                </a:p>
              </p:txBody>
            </p:sp>
            <p:sp>
              <p:nvSpPr>
                <p:cNvPr id="135" name="CasellaDiTesto 134">
                  <a:extLst>
                    <a:ext uri="{FF2B5EF4-FFF2-40B4-BE49-F238E27FC236}">
                      <a16:creationId xmlns:a16="http://schemas.microsoft.com/office/drawing/2014/main" id="{B85436DD-271D-BC09-E806-4A7D0382A893}"/>
                    </a:ext>
                  </a:extLst>
                </p:cNvPr>
                <p:cNvSpPr txBox="1"/>
                <p:nvPr/>
              </p:nvSpPr>
              <p:spPr>
                <a:xfrm>
                  <a:off x="6729717" y="3393374"/>
                  <a:ext cx="583082" cy="338554"/>
                </a:xfrm>
                <a:prstGeom prst="rect">
                  <a:avLst/>
                </a:prstGeom>
                <a:noFill/>
              </p:spPr>
              <p:txBody>
                <a:bodyPr wrap="square" rtlCol="0" anchor="ctr">
                  <a:spAutoFit/>
                </a:bodyPr>
                <a:lstStyle/>
                <a:p>
                  <a:pPr algn="r"/>
                  <a:r>
                    <a:rPr lang="it-IT" sz="1600" dirty="0">
                      <a:solidFill>
                        <a:srgbClr val="303030"/>
                      </a:solidFill>
                      <a:latin typeface="Arial" panose="020B0604020202020204" pitchFamily="34" charset="0"/>
                      <a:cs typeface="Arial" panose="020B0604020202020204" pitchFamily="34" charset="0"/>
                    </a:rPr>
                    <a:t>300</a:t>
                  </a:r>
                  <a:endParaRPr lang="en-GB" sz="1600" dirty="0">
                    <a:solidFill>
                      <a:srgbClr val="303030"/>
                    </a:solidFill>
                    <a:latin typeface="Arial" panose="020B0604020202020204" pitchFamily="34" charset="0"/>
                    <a:cs typeface="Arial" panose="020B0604020202020204" pitchFamily="34" charset="0"/>
                  </a:endParaRPr>
                </a:p>
              </p:txBody>
            </p:sp>
            <p:sp>
              <p:nvSpPr>
                <p:cNvPr id="136" name="CasellaDiTesto 135">
                  <a:extLst>
                    <a:ext uri="{FF2B5EF4-FFF2-40B4-BE49-F238E27FC236}">
                      <a16:creationId xmlns:a16="http://schemas.microsoft.com/office/drawing/2014/main" id="{F87CB8D1-81D4-B1E7-14BA-5FEFF12062C0}"/>
                    </a:ext>
                  </a:extLst>
                </p:cNvPr>
                <p:cNvSpPr txBox="1"/>
                <p:nvPr/>
              </p:nvSpPr>
              <p:spPr>
                <a:xfrm>
                  <a:off x="6729717" y="2782439"/>
                  <a:ext cx="583082" cy="338554"/>
                </a:xfrm>
                <a:prstGeom prst="rect">
                  <a:avLst/>
                </a:prstGeom>
                <a:noFill/>
              </p:spPr>
              <p:txBody>
                <a:bodyPr wrap="square" rtlCol="0" anchor="ctr">
                  <a:spAutoFit/>
                </a:bodyPr>
                <a:lstStyle/>
                <a:p>
                  <a:pPr algn="r"/>
                  <a:r>
                    <a:rPr lang="it-IT" sz="1600" dirty="0">
                      <a:solidFill>
                        <a:srgbClr val="303030"/>
                      </a:solidFill>
                      <a:latin typeface="Arial" panose="020B0604020202020204" pitchFamily="34" charset="0"/>
                      <a:cs typeface="Arial" panose="020B0604020202020204" pitchFamily="34" charset="0"/>
                    </a:rPr>
                    <a:t>400</a:t>
                  </a:r>
                  <a:endParaRPr lang="en-GB" sz="1600" dirty="0">
                    <a:solidFill>
                      <a:srgbClr val="303030"/>
                    </a:solidFill>
                    <a:latin typeface="Arial" panose="020B0604020202020204" pitchFamily="34" charset="0"/>
                    <a:cs typeface="Arial" panose="020B0604020202020204" pitchFamily="34" charset="0"/>
                  </a:endParaRPr>
                </a:p>
              </p:txBody>
            </p:sp>
            <p:sp>
              <p:nvSpPr>
                <p:cNvPr id="137" name="CasellaDiTesto 136">
                  <a:extLst>
                    <a:ext uri="{FF2B5EF4-FFF2-40B4-BE49-F238E27FC236}">
                      <a16:creationId xmlns:a16="http://schemas.microsoft.com/office/drawing/2014/main" id="{B55ABC97-CDD5-B7CF-70C4-C5ED7DCD642F}"/>
                    </a:ext>
                  </a:extLst>
                </p:cNvPr>
                <p:cNvSpPr txBox="1"/>
                <p:nvPr/>
              </p:nvSpPr>
              <p:spPr>
                <a:xfrm>
                  <a:off x="6729717" y="2167231"/>
                  <a:ext cx="583082" cy="338554"/>
                </a:xfrm>
                <a:prstGeom prst="rect">
                  <a:avLst/>
                </a:prstGeom>
                <a:noFill/>
              </p:spPr>
              <p:txBody>
                <a:bodyPr wrap="square" rtlCol="0" anchor="ctr">
                  <a:spAutoFit/>
                </a:bodyPr>
                <a:lstStyle/>
                <a:p>
                  <a:pPr algn="r"/>
                  <a:r>
                    <a:rPr lang="it-IT" sz="1600" dirty="0">
                      <a:solidFill>
                        <a:srgbClr val="303030"/>
                      </a:solidFill>
                      <a:latin typeface="Arial" panose="020B0604020202020204" pitchFamily="34" charset="0"/>
                      <a:cs typeface="Arial" panose="020B0604020202020204" pitchFamily="34" charset="0"/>
                    </a:rPr>
                    <a:t>500</a:t>
                  </a:r>
                  <a:endParaRPr lang="en-GB" sz="1600" dirty="0">
                    <a:solidFill>
                      <a:srgbClr val="303030"/>
                    </a:solidFill>
                    <a:latin typeface="Arial" panose="020B0604020202020204" pitchFamily="34" charset="0"/>
                    <a:cs typeface="Arial" panose="020B0604020202020204" pitchFamily="34" charset="0"/>
                  </a:endParaRPr>
                </a:p>
              </p:txBody>
            </p:sp>
          </p:grpSp>
          <p:sp>
            <p:nvSpPr>
              <p:cNvPr id="130" name="CasellaDiTesto 129">
                <a:extLst>
                  <a:ext uri="{FF2B5EF4-FFF2-40B4-BE49-F238E27FC236}">
                    <a16:creationId xmlns:a16="http://schemas.microsoft.com/office/drawing/2014/main" id="{83E856BE-0A8C-6986-B31C-95568349B7EF}"/>
                  </a:ext>
                </a:extLst>
              </p:cNvPr>
              <p:cNvSpPr txBox="1"/>
              <p:nvPr/>
            </p:nvSpPr>
            <p:spPr>
              <a:xfrm rot="16200000">
                <a:off x="5485589" y="3700979"/>
                <a:ext cx="2188392" cy="338554"/>
              </a:xfrm>
              <a:prstGeom prst="rect">
                <a:avLst/>
              </a:prstGeom>
              <a:noFill/>
            </p:spPr>
            <p:txBody>
              <a:bodyPr wrap="square" rtlCol="0" anchor="ctr">
                <a:spAutoFit/>
              </a:bodyPr>
              <a:lstStyle/>
              <a:p>
                <a:pPr algn="ctr"/>
                <a:r>
                  <a:rPr lang="it-IT" sz="1600" dirty="0" err="1">
                    <a:solidFill>
                      <a:srgbClr val="303030"/>
                    </a:solidFill>
                    <a:latin typeface="Arial" panose="020B0604020202020204" pitchFamily="34" charset="0"/>
                    <a:cs typeface="Arial" panose="020B0604020202020204" pitchFamily="34" charset="0"/>
                  </a:rPr>
                  <a:t>Nominal</a:t>
                </a:r>
                <a:r>
                  <a:rPr lang="it-IT" sz="1600" dirty="0">
                    <a:solidFill>
                      <a:srgbClr val="303030"/>
                    </a:solidFill>
                    <a:latin typeface="Arial" panose="020B0604020202020204" pitchFamily="34" charset="0"/>
                    <a:cs typeface="Arial" panose="020B0604020202020204" pitchFamily="34" charset="0"/>
                  </a:rPr>
                  <a:t> stress [</a:t>
                </a:r>
                <a:r>
                  <a:rPr lang="it-IT" sz="1600" dirty="0" err="1">
                    <a:solidFill>
                      <a:srgbClr val="303030"/>
                    </a:solidFill>
                    <a:latin typeface="Arial" panose="020B0604020202020204" pitchFamily="34" charset="0"/>
                    <a:cs typeface="Arial" panose="020B0604020202020204" pitchFamily="34" charset="0"/>
                  </a:rPr>
                  <a:t>MPa</a:t>
                </a:r>
                <a:r>
                  <a:rPr lang="it-IT" sz="1600" dirty="0">
                    <a:solidFill>
                      <a:srgbClr val="303030"/>
                    </a:solidFill>
                    <a:latin typeface="Arial" panose="020B0604020202020204" pitchFamily="34" charset="0"/>
                    <a:cs typeface="Arial" panose="020B0604020202020204" pitchFamily="34" charset="0"/>
                  </a:rPr>
                  <a:t>]</a:t>
                </a:r>
                <a:endParaRPr lang="en-GB" sz="1600" dirty="0">
                  <a:solidFill>
                    <a:srgbClr val="303030"/>
                  </a:solidFill>
                  <a:latin typeface="Arial" panose="020B0604020202020204" pitchFamily="34" charset="0"/>
                  <a:cs typeface="Arial" panose="020B0604020202020204" pitchFamily="34" charset="0"/>
                </a:endParaRPr>
              </a:p>
            </p:txBody>
          </p:sp>
          <p:sp>
            <p:nvSpPr>
              <p:cNvPr id="131" name="CasellaDiTesto 130">
                <a:extLst>
                  <a:ext uri="{FF2B5EF4-FFF2-40B4-BE49-F238E27FC236}">
                    <a16:creationId xmlns:a16="http://schemas.microsoft.com/office/drawing/2014/main" id="{B240C097-7CC0-0D33-1115-5025A4C6FE87}"/>
                  </a:ext>
                </a:extLst>
              </p:cNvPr>
              <p:cNvSpPr txBox="1"/>
              <p:nvPr/>
            </p:nvSpPr>
            <p:spPr>
              <a:xfrm>
                <a:off x="8586137" y="1677949"/>
                <a:ext cx="1808147" cy="338554"/>
              </a:xfrm>
              <a:prstGeom prst="rect">
                <a:avLst/>
              </a:prstGeom>
              <a:noFill/>
            </p:spPr>
            <p:txBody>
              <a:bodyPr wrap="square" rtlCol="0" anchor="ctr">
                <a:spAutoFit/>
              </a:bodyPr>
              <a:lstStyle/>
              <a:p>
                <a:pPr algn="ctr"/>
                <a:r>
                  <a:rPr lang="it-IT" sz="1600" dirty="0">
                    <a:solidFill>
                      <a:srgbClr val="303030"/>
                    </a:solidFill>
                    <a:latin typeface="Arial" panose="020B0604020202020204" pitchFamily="34" charset="0"/>
                    <a:cs typeface="Arial" panose="020B0604020202020204" pitchFamily="34" charset="0"/>
                  </a:rPr>
                  <a:t>strain rate: 10</a:t>
                </a:r>
                <a:r>
                  <a:rPr lang="it-IT" sz="1600" baseline="30000" dirty="0">
                    <a:solidFill>
                      <a:srgbClr val="303030"/>
                    </a:solidFill>
                    <a:latin typeface="Arial" panose="020B0604020202020204" pitchFamily="34" charset="0"/>
                    <a:cs typeface="Arial" panose="020B0604020202020204" pitchFamily="34" charset="0"/>
                  </a:rPr>
                  <a:t>-3</a:t>
                </a:r>
                <a:r>
                  <a:rPr lang="it-IT" sz="1600" dirty="0">
                    <a:solidFill>
                      <a:srgbClr val="303030"/>
                    </a:solidFill>
                    <a:latin typeface="Arial" panose="020B0604020202020204" pitchFamily="34" charset="0"/>
                    <a:cs typeface="Arial" panose="020B0604020202020204" pitchFamily="34" charset="0"/>
                  </a:rPr>
                  <a:t>/s</a:t>
                </a:r>
                <a:endParaRPr lang="en-GB" sz="1600" dirty="0">
                  <a:solidFill>
                    <a:srgbClr val="303030"/>
                  </a:solidFill>
                  <a:latin typeface="Arial" panose="020B0604020202020204" pitchFamily="34" charset="0"/>
                  <a:cs typeface="Arial" panose="020B0604020202020204" pitchFamily="34" charset="0"/>
                </a:endParaRPr>
              </a:p>
            </p:txBody>
          </p:sp>
        </p:grpSp>
        <p:grpSp>
          <p:nvGrpSpPr>
            <p:cNvPr id="14" name="Gruppo 13">
              <a:extLst>
                <a:ext uri="{FF2B5EF4-FFF2-40B4-BE49-F238E27FC236}">
                  <a16:creationId xmlns:a16="http://schemas.microsoft.com/office/drawing/2014/main" id="{8D0F7AAB-5373-808B-5EEC-FFAB19C95310}"/>
                </a:ext>
              </a:extLst>
            </p:cNvPr>
            <p:cNvGrpSpPr/>
            <p:nvPr/>
          </p:nvGrpSpPr>
          <p:grpSpPr>
            <a:xfrm>
              <a:off x="7312799" y="2037080"/>
              <a:ext cx="4493121" cy="3361592"/>
              <a:chOff x="7312799" y="2037080"/>
              <a:chExt cx="4493121" cy="3361592"/>
            </a:xfrm>
          </p:grpSpPr>
          <p:sp>
            <p:nvSpPr>
              <p:cNvPr id="19" name="Rettangolo 18">
                <a:extLst>
                  <a:ext uri="{FF2B5EF4-FFF2-40B4-BE49-F238E27FC236}">
                    <a16:creationId xmlns:a16="http://schemas.microsoft.com/office/drawing/2014/main" id="{3356873F-886B-15E7-1C16-280CB53E4BF6}"/>
                  </a:ext>
                </a:extLst>
              </p:cNvPr>
              <p:cNvSpPr/>
              <p:nvPr/>
            </p:nvSpPr>
            <p:spPr>
              <a:xfrm>
                <a:off x="7312799" y="2037080"/>
                <a:ext cx="4493121" cy="3361592"/>
              </a:xfrm>
              <a:prstGeom prst="rect">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uppo 19">
                <a:extLst>
                  <a:ext uri="{FF2B5EF4-FFF2-40B4-BE49-F238E27FC236}">
                    <a16:creationId xmlns:a16="http://schemas.microsoft.com/office/drawing/2014/main" id="{7765E4E8-3282-E5E0-E18B-BF7DD90F229F}"/>
                  </a:ext>
                </a:extLst>
              </p:cNvPr>
              <p:cNvGrpSpPr/>
              <p:nvPr/>
            </p:nvGrpSpPr>
            <p:grpSpPr>
              <a:xfrm>
                <a:off x="7312799" y="2094950"/>
                <a:ext cx="74791" cy="3183805"/>
                <a:chOff x="7312799" y="2094950"/>
                <a:chExt cx="74791" cy="3183805"/>
              </a:xfrm>
            </p:grpSpPr>
            <p:cxnSp>
              <p:nvCxnSpPr>
                <p:cNvPr id="100" name="Connettore diritto 99">
                  <a:extLst>
                    <a:ext uri="{FF2B5EF4-FFF2-40B4-BE49-F238E27FC236}">
                      <a16:creationId xmlns:a16="http://schemas.microsoft.com/office/drawing/2014/main" id="{DE1451A7-C616-A21E-033A-E241204C1F6C}"/>
                    </a:ext>
                  </a:extLst>
                </p:cNvPr>
                <p:cNvCxnSpPr/>
                <p:nvPr/>
              </p:nvCxnSpPr>
              <p:spPr>
                <a:xfrm flipH="1">
                  <a:off x="7312799" y="527875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a:extLst>
                    <a:ext uri="{FF2B5EF4-FFF2-40B4-BE49-F238E27FC236}">
                      <a16:creationId xmlns:a16="http://schemas.microsoft.com/office/drawing/2014/main" id="{96EF472A-C26E-92B9-E6F2-0A4FCB1F29A4}"/>
                    </a:ext>
                  </a:extLst>
                </p:cNvPr>
                <p:cNvCxnSpPr/>
                <p:nvPr/>
              </p:nvCxnSpPr>
              <p:spPr>
                <a:xfrm flipH="1">
                  <a:off x="7312799" y="515683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FF2B5EF4-FFF2-40B4-BE49-F238E27FC236}">
                      <a16:creationId xmlns:a16="http://schemas.microsoft.com/office/drawing/2014/main" id="{AA6B7F92-F894-FD44-6D6D-1997685AC74C}"/>
                    </a:ext>
                  </a:extLst>
                </p:cNvPr>
                <p:cNvCxnSpPr/>
                <p:nvPr/>
              </p:nvCxnSpPr>
              <p:spPr>
                <a:xfrm flipH="1">
                  <a:off x="7312799" y="503421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E0A0EEBA-61D7-FB3B-18D4-A5DAE2624017}"/>
                    </a:ext>
                  </a:extLst>
                </p:cNvPr>
                <p:cNvCxnSpPr/>
                <p:nvPr/>
              </p:nvCxnSpPr>
              <p:spPr>
                <a:xfrm flipH="1">
                  <a:off x="7312799" y="491039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a:extLst>
                    <a:ext uri="{FF2B5EF4-FFF2-40B4-BE49-F238E27FC236}">
                      <a16:creationId xmlns:a16="http://schemas.microsoft.com/office/drawing/2014/main" id="{E8AA4843-2395-8F8C-4B5F-C5A56E6B6233}"/>
                    </a:ext>
                  </a:extLst>
                </p:cNvPr>
                <p:cNvCxnSpPr>
                  <a:cxnSpLocks/>
                </p:cNvCxnSpPr>
                <p:nvPr/>
              </p:nvCxnSpPr>
              <p:spPr>
                <a:xfrm flipH="1">
                  <a:off x="7312799" y="4788474"/>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a:extLst>
                    <a:ext uri="{FF2B5EF4-FFF2-40B4-BE49-F238E27FC236}">
                      <a16:creationId xmlns:a16="http://schemas.microsoft.com/office/drawing/2014/main" id="{3E7168EC-55DE-091B-AA63-317AEEF54B78}"/>
                    </a:ext>
                  </a:extLst>
                </p:cNvPr>
                <p:cNvCxnSpPr/>
                <p:nvPr/>
              </p:nvCxnSpPr>
              <p:spPr>
                <a:xfrm flipH="1">
                  <a:off x="7312799" y="466655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144A2D98-E156-09A7-B176-CD8F0A327779}"/>
                    </a:ext>
                  </a:extLst>
                </p:cNvPr>
                <p:cNvCxnSpPr/>
                <p:nvPr/>
              </p:nvCxnSpPr>
              <p:spPr>
                <a:xfrm flipH="1">
                  <a:off x="7312799" y="454463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08BC8456-133D-EF64-AB19-17B9F7C99774}"/>
                    </a:ext>
                  </a:extLst>
                </p:cNvPr>
                <p:cNvCxnSpPr/>
                <p:nvPr/>
              </p:nvCxnSpPr>
              <p:spPr>
                <a:xfrm flipH="1">
                  <a:off x="7312799" y="442271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73DCBBD6-B3FF-3C5D-AEF2-439A77ABB8B2}"/>
                    </a:ext>
                  </a:extLst>
                </p:cNvPr>
                <p:cNvCxnSpPr/>
                <p:nvPr/>
              </p:nvCxnSpPr>
              <p:spPr>
                <a:xfrm flipH="1">
                  <a:off x="7312799" y="429888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a:extLst>
                    <a:ext uri="{FF2B5EF4-FFF2-40B4-BE49-F238E27FC236}">
                      <a16:creationId xmlns:a16="http://schemas.microsoft.com/office/drawing/2014/main" id="{8B04F580-429F-B826-23DB-F183F85BE4F5}"/>
                    </a:ext>
                  </a:extLst>
                </p:cNvPr>
                <p:cNvCxnSpPr>
                  <a:cxnSpLocks/>
                </p:cNvCxnSpPr>
                <p:nvPr/>
              </p:nvCxnSpPr>
              <p:spPr>
                <a:xfrm flipH="1">
                  <a:off x="7312799" y="4176969"/>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E9DB6F9B-4EFE-6D11-33FC-AAB3823698F0}"/>
                    </a:ext>
                  </a:extLst>
                </p:cNvPr>
                <p:cNvCxnSpPr/>
                <p:nvPr/>
              </p:nvCxnSpPr>
              <p:spPr>
                <a:xfrm flipH="1">
                  <a:off x="7312799" y="405504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7A942731-E99E-E0DA-B32B-7FD0F01F4BFC}"/>
                    </a:ext>
                  </a:extLst>
                </p:cNvPr>
                <p:cNvCxnSpPr/>
                <p:nvPr/>
              </p:nvCxnSpPr>
              <p:spPr>
                <a:xfrm flipH="1">
                  <a:off x="7312799" y="393312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a:extLst>
                    <a:ext uri="{FF2B5EF4-FFF2-40B4-BE49-F238E27FC236}">
                      <a16:creationId xmlns:a16="http://schemas.microsoft.com/office/drawing/2014/main" id="{7C59C9FE-ACDB-5763-7280-38468115E989}"/>
                    </a:ext>
                  </a:extLst>
                </p:cNvPr>
                <p:cNvCxnSpPr/>
                <p:nvPr/>
              </p:nvCxnSpPr>
              <p:spPr>
                <a:xfrm flipH="1">
                  <a:off x="7312799" y="380930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3" name="Connettore diritto 112">
                  <a:extLst>
                    <a:ext uri="{FF2B5EF4-FFF2-40B4-BE49-F238E27FC236}">
                      <a16:creationId xmlns:a16="http://schemas.microsoft.com/office/drawing/2014/main" id="{EE84EBCA-605F-4711-B544-191267B615F6}"/>
                    </a:ext>
                  </a:extLst>
                </p:cNvPr>
                <p:cNvCxnSpPr/>
                <p:nvPr/>
              </p:nvCxnSpPr>
              <p:spPr>
                <a:xfrm flipH="1">
                  <a:off x="7312799" y="368738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4" name="Connettore diritto 113">
                  <a:extLst>
                    <a:ext uri="{FF2B5EF4-FFF2-40B4-BE49-F238E27FC236}">
                      <a16:creationId xmlns:a16="http://schemas.microsoft.com/office/drawing/2014/main" id="{927F4A29-F622-0E28-9538-55A3C8C0187D}"/>
                    </a:ext>
                  </a:extLst>
                </p:cNvPr>
                <p:cNvCxnSpPr>
                  <a:cxnSpLocks/>
                </p:cNvCxnSpPr>
                <p:nvPr/>
              </p:nvCxnSpPr>
              <p:spPr>
                <a:xfrm flipH="1">
                  <a:off x="7312799" y="3565464"/>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5" name="Connettore diritto 114">
                  <a:extLst>
                    <a:ext uri="{FF2B5EF4-FFF2-40B4-BE49-F238E27FC236}">
                      <a16:creationId xmlns:a16="http://schemas.microsoft.com/office/drawing/2014/main" id="{63467027-BD54-98E7-32D1-ED541D1C1F9A}"/>
                    </a:ext>
                  </a:extLst>
                </p:cNvPr>
                <p:cNvCxnSpPr>
                  <a:cxnSpLocks/>
                </p:cNvCxnSpPr>
                <p:nvPr/>
              </p:nvCxnSpPr>
              <p:spPr>
                <a:xfrm flipH="1">
                  <a:off x="7312799" y="2952054"/>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584A150C-9231-E5EB-A983-19BB86BE4DC9}"/>
                    </a:ext>
                  </a:extLst>
                </p:cNvPr>
                <p:cNvCxnSpPr/>
                <p:nvPr/>
              </p:nvCxnSpPr>
              <p:spPr>
                <a:xfrm flipH="1">
                  <a:off x="7312799" y="344163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a:extLst>
                    <a:ext uri="{FF2B5EF4-FFF2-40B4-BE49-F238E27FC236}">
                      <a16:creationId xmlns:a16="http://schemas.microsoft.com/office/drawing/2014/main" id="{4C0F68CE-529F-1774-8A10-55961F984384}"/>
                    </a:ext>
                  </a:extLst>
                </p:cNvPr>
                <p:cNvCxnSpPr/>
                <p:nvPr/>
              </p:nvCxnSpPr>
              <p:spPr>
                <a:xfrm flipH="1">
                  <a:off x="7312799" y="331971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a:extLst>
                    <a:ext uri="{FF2B5EF4-FFF2-40B4-BE49-F238E27FC236}">
                      <a16:creationId xmlns:a16="http://schemas.microsoft.com/office/drawing/2014/main" id="{C215EC1C-7731-64A7-8891-5E3C41E5254E}"/>
                    </a:ext>
                  </a:extLst>
                </p:cNvPr>
                <p:cNvCxnSpPr/>
                <p:nvPr/>
              </p:nvCxnSpPr>
              <p:spPr>
                <a:xfrm flipH="1">
                  <a:off x="7312799" y="319609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a:extLst>
                    <a:ext uri="{FF2B5EF4-FFF2-40B4-BE49-F238E27FC236}">
                      <a16:creationId xmlns:a16="http://schemas.microsoft.com/office/drawing/2014/main" id="{B3B66C79-49F8-929D-8D91-DE9C085389F2}"/>
                    </a:ext>
                  </a:extLst>
                </p:cNvPr>
                <p:cNvCxnSpPr/>
                <p:nvPr/>
              </p:nvCxnSpPr>
              <p:spPr>
                <a:xfrm flipH="1">
                  <a:off x="7312799" y="307607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20" name="Connettore diritto 119">
                  <a:extLst>
                    <a:ext uri="{FF2B5EF4-FFF2-40B4-BE49-F238E27FC236}">
                      <a16:creationId xmlns:a16="http://schemas.microsoft.com/office/drawing/2014/main" id="{FEA5E464-D937-9F94-144C-72815A1631FA}"/>
                    </a:ext>
                  </a:extLst>
                </p:cNvPr>
                <p:cNvCxnSpPr/>
                <p:nvPr/>
              </p:nvCxnSpPr>
              <p:spPr>
                <a:xfrm flipH="1">
                  <a:off x="7312799" y="282842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21" name="Connettore diritto 120">
                  <a:extLst>
                    <a:ext uri="{FF2B5EF4-FFF2-40B4-BE49-F238E27FC236}">
                      <a16:creationId xmlns:a16="http://schemas.microsoft.com/office/drawing/2014/main" id="{0372A4CB-72A2-0ECA-7054-FC940A1E6FE5}"/>
                    </a:ext>
                  </a:extLst>
                </p:cNvPr>
                <p:cNvCxnSpPr/>
                <p:nvPr/>
              </p:nvCxnSpPr>
              <p:spPr>
                <a:xfrm flipH="1">
                  <a:off x="7312799" y="270650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a:extLst>
                    <a:ext uri="{FF2B5EF4-FFF2-40B4-BE49-F238E27FC236}">
                      <a16:creationId xmlns:a16="http://schemas.microsoft.com/office/drawing/2014/main" id="{2C20D13A-BE02-36AA-82B9-4C8F5D8A1D59}"/>
                    </a:ext>
                  </a:extLst>
                </p:cNvPr>
                <p:cNvCxnSpPr/>
                <p:nvPr/>
              </p:nvCxnSpPr>
              <p:spPr>
                <a:xfrm flipH="1">
                  <a:off x="7312799" y="258649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a:extLst>
                    <a:ext uri="{FF2B5EF4-FFF2-40B4-BE49-F238E27FC236}">
                      <a16:creationId xmlns:a16="http://schemas.microsoft.com/office/drawing/2014/main" id="{5E34E662-FC04-7D51-B442-41FE46F817C3}"/>
                    </a:ext>
                  </a:extLst>
                </p:cNvPr>
                <p:cNvCxnSpPr/>
                <p:nvPr/>
              </p:nvCxnSpPr>
              <p:spPr>
                <a:xfrm flipH="1">
                  <a:off x="7312799" y="246457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a:extLst>
                    <a:ext uri="{FF2B5EF4-FFF2-40B4-BE49-F238E27FC236}">
                      <a16:creationId xmlns:a16="http://schemas.microsoft.com/office/drawing/2014/main" id="{4ADC7438-23BA-E67F-5A4E-2C61AFD4AF55}"/>
                    </a:ext>
                  </a:extLst>
                </p:cNvPr>
                <p:cNvCxnSpPr>
                  <a:cxnSpLocks/>
                </p:cNvCxnSpPr>
                <p:nvPr/>
              </p:nvCxnSpPr>
              <p:spPr>
                <a:xfrm flipH="1">
                  <a:off x="7312799" y="2338644"/>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a:extLst>
                    <a:ext uri="{FF2B5EF4-FFF2-40B4-BE49-F238E27FC236}">
                      <a16:creationId xmlns:a16="http://schemas.microsoft.com/office/drawing/2014/main" id="{3E0D6383-E286-0D03-43E7-9363942A88AB}"/>
                    </a:ext>
                  </a:extLst>
                </p:cNvPr>
                <p:cNvCxnSpPr/>
                <p:nvPr/>
              </p:nvCxnSpPr>
              <p:spPr>
                <a:xfrm flipH="1">
                  <a:off x="7312799" y="221687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26" name="Connettore diritto 125">
                  <a:extLst>
                    <a:ext uri="{FF2B5EF4-FFF2-40B4-BE49-F238E27FC236}">
                      <a16:creationId xmlns:a16="http://schemas.microsoft.com/office/drawing/2014/main" id="{AFC87AB7-727B-9209-5057-7C8A0412B1EF}"/>
                    </a:ext>
                  </a:extLst>
                </p:cNvPr>
                <p:cNvCxnSpPr/>
                <p:nvPr/>
              </p:nvCxnSpPr>
              <p:spPr>
                <a:xfrm flipH="1">
                  <a:off x="7312799" y="209495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1" name="Gruppo 20">
                <a:extLst>
                  <a:ext uri="{FF2B5EF4-FFF2-40B4-BE49-F238E27FC236}">
                    <a16:creationId xmlns:a16="http://schemas.microsoft.com/office/drawing/2014/main" id="{0B20C896-6B17-16BB-7809-9B4B73395027}"/>
                  </a:ext>
                </a:extLst>
              </p:cNvPr>
              <p:cNvGrpSpPr/>
              <p:nvPr/>
            </p:nvGrpSpPr>
            <p:grpSpPr>
              <a:xfrm>
                <a:off x="7689285" y="5328285"/>
                <a:ext cx="3968831" cy="70387"/>
                <a:chOff x="7689285" y="5328285"/>
                <a:chExt cx="3968831" cy="70387"/>
              </a:xfrm>
            </p:grpSpPr>
            <p:cxnSp>
              <p:nvCxnSpPr>
                <p:cNvPr id="88" name="Connettore diritto 87">
                  <a:extLst>
                    <a:ext uri="{FF2B5EF4-FFF2-40B4-BE49-F238E27FC236}">
                      <a16:creationId xmlns:a16="http://schemas.microsoft.com/office/drawing/2014/main" id="{608D5FC4-7828-6F74-A8DC-939335343322}"/>
                    </a:ext>
                  </a:extLst>
                </p:cNvPr>
                <p:cNvCxnSpPr>
                  <a:cxnSpLocks/>
                </p:cNvCxnSpPr>
                <p:nvPr/>
              </p:nvCxnSpPr>
              <p:spPr>
                <a:xfrm rot="5400000" flipH="1">
                  <a:off x="7665224"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89" name="Connettore diritto 88">
                  <a:extLst>
                    <a:ext uri="{FF2B5EF4-FFF2-40B4-BE49-F238E27FC236}">
                      <a16:creationId xmlns:a16="http://schemas.microsoft.com/office/drawing/2014/main" id="{B22B32F8-C376-5897-5496-F73750D5CCA2}"/>
                    </a:ext>
                  </a:extLst>
                </p:cNvPr>
                <p:cNvCxnSpPr>
                  <a:cxnSpLocks/>
                </p:cNvCxnSpPr>
                <p:nvPr/>
              </p:nvCxnSpPr>
              <p:spPr>
                <a:xfrm rot="5400000" flipH="1">
                  <a:off x="8387219"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0" name="Connettore diritto 89">
                  <a:extLst>
                    <a:ext uri="{FF2B5EF4-FFF2-40B4-BE49-F238E27FC236}">
                      <a16:creationId xmlns:a16="http://schemas.microsoft.com/office/drawing/2014/main" id="{003B19AF-9D9A-1C2F-9E35-03D17648FEFC}"/>
                    </a:ext>
                  </a:extLst>
                </p:cNvPr>
                <p:cNvCxnSpPr>
                  <a:cxnSpLocks/>
                </p:cNvCxnSpPr>
                <p:nvPr/>
              </p:nvCxnSpPr>
              <p:spPr>
                <a:xfrm rot="5400000" flipH="1">
                  <a:off x="9108509"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1" name="Connettore diritto 90">
                  <a:extLst>
                    <a:ext uri="{FF2B5EF4-FFF2-40B4-BE49-F238E27FC236}">
                      <a16:creationId xmlns:a16="http://schemas.microsoft.com/office/drawing/2014/main" id="{C87DF044-FE94-E4F3-7C0E-28000A895800}"/>
                    </a:ext>
                  </a:extLst>
                </p:cNvPr>
                <p:cNvCxnSpPr>
                  <a:cxnSpLocks/>
                </p:cNvCxnSpPr>
                <p:nvPr/>
              </p:nvCxnSpPr>
              <p:spPr>
                <a:xfrm rot="5400000" flipH="1">
                  <a:off x="9832409"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2" name="Connettore diritto 91">
                  <a:extLst>
                    <a:ext uri="{FF2B5EF4-FFF2-40B4-BE49-F238E27FC236}">
                      <a16:creationId xmlns:a16="http://schemas.microsoft.com/office/drawing/2014/main" id="{82165CF2-B919-8B4D-7A86-5EA0D4AF6563}"/>
                    </a:ext>
                  </a:extLst>
                </p:cNvPr>
                <p:cNvCxnSpPr>
                  <a:cxnSpLocks/>
                </p:cNvCxnSpPr>
                <p:nvPr/>
              </p:nvCxnSpPr>
              <p:spPr>
                <a:xfrm rot="5400000" flipH="1">
                  <a:off x="10552499"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3" name="Connettore diritto 92">
                  <a:extLst>
                    <a:ext uri="{FF2B5EF4-FFF2-40B4-BE49-F238E27FC236}">
                      <a16:creationId xmlns:a16="http://schemas.microsoft.com/office/drawing/2014/main" id="{877FA33E-33CA-9D1E-36F9-9099CEEE08BB}"/>
                    </a:ext>
                  </a:extLst>
                </p:cNvPr>
                <p:cNvCxnSpPr>
                  <a:cxnSpLocks/>
                </p:cNvCxnSpPr>
                <p:nvPr/>
              </p:nvCxnSpPr>
              <p:spPr>
                <a:xfrm rot="5400000" flipH="1">
                  <a:off x="11274494"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4" name="Connettore diritto 93">
                  <a:extLst>
                    <a:ext uri="{FF2B5EF4-FFF2-40B4-BE49-F238E27FC236}">
                      <a16:creationId xmlns:a16="http://schemas.microsoft.com/office/drawing/2014/main" id="{52A3A2D4-5B9B-5A4D-3E08-77BC27AD1EEC}"/>
                    </a:ext>
                  </a:extLst>
                </p:cNvPr>
                <p:cNvCxnSpPr>
                  <a:cxnSpLocks/>
                </p:cNvCxnSpPr>
                <p:nvPr/>
              </p:nvCxnSpPr>
              <p:spPr>
                <a:xfrm flipV="1">
                  <a:off x="8049329"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A4CE9055-4772-569B-2D79-1564BC53D2D8}"/>
                    </a:ext>
                  </a:extLst>
                </p:cNvPr>
                <p:cNvCxnSpPr>
                  <a:cxnSpLocks/>
                </p:cNvCxnSpPr>
                <p:nvPr/>
              </p:nvCxnSpPr>
              <p:spPr>
                <a:xfrm flipV="1">
                  <a:off x="8771323"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6" name="Connettore diritto 95">
                  <a:extLst>
                    <a:ext uri="{FF2B5EF4-FFF2-40B4-BE49-F238E27FC236}">
                      <a16:creationId xmlns:a16="http://schemas.microsoft.com/office/drawing/2014/main" id="{96066F49-73EC-2946-C769-53BB426AE6AF}"/>
                    </a:ext>
                  </a:extLst>
                </p:cNvPr>
                <p:cNvCxnSpPr>
                  <a:cxnSpLocks/>
                </p:cNvCxnSpPr>
                <p:nvPr/>
              </p:nvCxnSpPr>
              <p:spPr>
                <a:xfrm flipV="1">
                  <a:off x="9491413"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15E7AC4A-DF16-1D19-A00C-44B1CAF21CCE}"/>
                    </a:ext>
                  </a:extLst>
                </p:cNvPr>
                <p:cNvCxnSpPr>
                  <a:cxnSpLocks/>
                </p:cNvCxnSpPr>
                <p:nvPr/>
              </p:nvCxnSpPr>
              <p:spPr>
                <a:xfrm flipV="1">
                  <a:off x="10214110"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9B48EF64-B147-26BD-0008-F2541593515D}"/>
                    </a:ext>
                  </a:extLst>
                </p:cNvPr>
                <p:cNvCxnSpPr>
                  <a:cxnSpLocks/>
                </p:cNvCxnSpPr>
                <p:nvPr/>
              </p:nvCxnSpPr>
              <p:spPr>
                <a:xfrm flipV="1">
                  <a:off x="10936105"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0DCCB732-3487-B3FB-DE2D-23C5B7740766}"/>
                    </a:ext>
                  </a:extLst>
                </p:cNvPr>
                <p:cNvCxnSpPr>
                  <a:cxnSpLocks/>
                </p:cNvCxnSpPr>
                <p:nvPr/>
              </p:nvCxnSpPr>
              <p:spPr>
                <a:xfrm flipV="1">
                  <a:off x="11658115"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2" name="Gruppo 21">
                <a:extLst>
                  <a:ext uri="{FF2B5EF4-FFF2-40B4-BE49-F238E27FC236}">
                    <a16:creationId xmlns:a16="http://schemas.microsoft.com/office/drawing/2014/main" id="{B22D2C96-1F90-F42F-EEAA-632B2B4E3D62}"/>
                  </a:ext>
                </a:extLst>
              </p:cNvPr>
              <p:cNvGrpSpPr/>
              <p:nvPr/>
            </p:nvGrpSpPr>
            <p:grpSpPr>
              <a:xfrm flipH="1">
                <a:off x="11731025" y="2094950"/>
                <a:ext cx="74791" cy="3183805"/>
                <a:chOff x="7312799" y="2094950"/>
                <a:chExt cx="74791" cy="3183805"/>
              </a:xfrm>
            </p:grpSpPr>
            <p:cxnSp>
              <p:nvCxnSpPr>
                <p:cNvPr id="61" name="Connettore diritto 60">
                  <a:extLst>
                    <a:ext uri="{FF2B5EF4-FFF2-40B4-BE49-F238E27FC236}">
                      <a16:creationId xmlns:a16="http://schemas.microsoft.com/office/drawing/2014/main" id="{1EC3073E-590A-BE98-BBF0-EBBCF4B01D33}"/>
                    </a:ext>
                  </a:extLst>
                </p:cNvPr>
                <p:cNvCxnSpPr/>
                <p:nvPr/>
              </p:nvCxnSpPr>
              <p:spPr>
                <a:xfrm flipH="1">
                  <a:off x="7312799" y="527875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F7B750DE-B10C-E4F0-89FF-0DA14712F1AE}"/>
                    </a:ext>
                  </a:extLst>
                </p:cNvPr>
                <p:cNvCxnSpPr/>
                <p:nvPr/>
              </p:nvCxnSpPr>
              <p:spPr>
                <a:xfrm flipH="1">
                  <a:off x="7312799" y="515683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5C92D10E-A7CD-B59A-4CA2-C2D7652D84D5}"/>
                    </a:ext>
                  </a:extLst>
                </p:cNvPr>
                <p:cNvCxnSpPr/>
                <p:nvPr/>
              </p:nvCxnSpPr>
              <p:spPr>
                <a:xfrm flipH="1">
                  <a:off x="7312799" y="503421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7D06D9D9-0AC3-1A8F-AA4E-46209EDC96EA}"/>
                    </a:ext>
                  </a:extLst>
                </p:cNvPr>
                <p:cNvCxnSpPr/>
                <p:nvPr/>
              </p:nvCxnSpPr>
              <p:spPr>
                <a:xfrm flipH="1">
                  <a:off x="7312799" y="491039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DB9D9695-5F21-AE7C-3E31-DF1416F93EBB}"/>
                    </a:ext>
                  </a:extLst>
                </p:cNvPr>
                <p:cNvCxnSpPr>
                  <a:cxnSpLocks/>
                </p:cNvCxnSpPr>
                <p:nvPr/>
              </p:nvCxnSpPr>
              <p:spPr>
                <a:xfrm flipH="1">
                  <a:off x="7312799" y="4788474"/>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00149DDD-F726-83A6-8211-0022E8B27DCF}"/>
                    </a:ext>
                  </a:extLst>
                </p:cNvPr>
                <p:cNvCxnSpPr/>
                <p:nvPr/>
              </p:nvCxnSpPr>
              <p:spPr>
                <a:xfrm flipH="1">
                  <a:off x="7312799" y="466655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67" name="Connettore diritto 66">
                  <a:extLst>
                    <a:ext uri="{FF2B5EF4-FFF2-40B4-BE49-F238E27FC236}">
                      <a16:creationId xmlns:a16="http://schemas.microsoft.com/office/drawing/2014/main" id="{3BD61B16-BD24-7FDD-61EF-25E2D8DC73E4}"/>
                    </a:ext>
                  </a:extLst>
                </p:cNvPr>
                <p:cNvCxnSpPr/>
                <p:nvPr/>
              </p:nvCxnSpPr>
              <p:spPr>
                <a:xfrm flipH="1">
                  <a:off x="7312799" y="454463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68" name="Connettore diritto 67">
                  <a:extLst>
                    <a:ext uri="{FF2B5EF4-FFF2-40B4-BE49-F238E27FC236}">
                      <a16:creationId xmlns:a16="http://schemas.microsoft.com/office/drawing/2014/main" id="{56CB2E81-4224-F982-D3D2-0D1F47F07259}"/>
                    </a:ext>
                  </a:extLst>
                </p:cNvPr>
                <p:cNvCxnSpPr/>
                <p:nvPr/>
              </p:nvCxnSpPr>
              <p:spPr>
                <a:xfrm flipH="1">
                  <a:off x="7312799" y="442271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69" name="Connettore diritto 68">
                  <a:extLst>
                    <a:ext uri="{FF2B5EF4-FFF2-40B4-BE49-F238E27FC236}">
                      <a16:creationId xmlns:a16="http://schemas.microsoft.com/office/drawing/2014/main" id="{F0C289EF-1B67-1621-D2D5-6D117595B6DC}"/>
                    </a:ext>
                  </a:extLst>
                </p:cNvPr>
                <p:cNvCxnSpPr/>
                <p:nvPr/>
              </p:nvCxnSpPr>
              <p:spPr>
                <a:xfrm flipH="1">
                  <a:off x="7312799" y="429888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0" name="Connettore diritto 69">
                  <a:extLst>
                    <a:ext uri="{FF2B5EF4-FFF2-40B4-BE49-F238E27FC236}">
                      <a16:creationId xmlns:a16="http://schemas.microsoft.com/office/drawing/2014/main" id="{D779A802-80DB-7A2B-62F1-0898F7BEB72F}"/>
                    </a:ext>
                  </a:extLst>
                </p:cNvPr>
                <p:cNvCxnSpPr>
                  <a:cxnSpLocks/>
                </p:cNvCxnSpPr>
                <p:nvPr/>
              </p:nvCxnSpPr>
              <p:spPr>
                <a:xfrm flipH="1">
                  <a:off x="7312799" y="4176969"/>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1" name="Connettore diritto 70">
                  <a:extLst>
                    <a:ext uri="{FF2B5EF4-FFF2-40B4-BE49-F238E27FC236}">
                      <a16:creationId xmlns:a16="http://schemas.microsoft.com/office/drawing/2014/main" id="{9319B247-AE64-2582-8536-5AAAE4225845}"/>
                    </a:ext>
                  </a:extLst>
                </p:cNvPr>
                <p:cNvCxnSpPr/>
                <p:nvPr/>
              </p:nvCxnSpPr>
              <p:spPr>
                <a:xfrm flipH="1">
                  <a:off x="7312799" y="405504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2" name="Connettore diritto 71">
                  <a:extLst>
                    <a:ext uri="{FF2B5EF4-FFF2-40B4-BE49-F238E27FC236}">
                      <a16:creationId xmlns:a16="http://schemas.microsoft.com/office/drawing/2014/main" id="{50C534F2-2DAC-0CAE-E44F-72521165BBD1}"/>
                    </a:ext>
                  </a:extLst>
                </p:cNvPr>
                <p:cNvCxnSpPr/>
                <p:nvPr/>
              </p:nvCxnSpPr>
              <p:spPr>
                <a:xfrm flipH="1">
                  <a:off x="7312799" y="393312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C4722CFE-7760-C92F-5E97-63DE0B141276}"/>
                    </a:ext>
                  </a:extLst>
                </p:cNvPr>
                <p:cNvCxnSpPr/>
                <p:nvPr/>
              </p:nvCxnSpPr>
              <p:spPr>
                <a:xfrm flipH="1">
                  <a:off x="7312799" y="380930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669C9D76-E566-DF30-9F1B-B936A50BEC3C}"/>
                    </a:ext>
                  </a:extLst>
                </p:cNvPr>
                <p:cNvCxnSpPr/>
                <p:nvPr/>
              </p:nvCxnSpPr>
              <p:spPr>
                <a:xfrm flipH="1">
                  <a:off x="7312799" y="3687384"/>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5" name="Connettore diritto 74">
                  <a:extLst>
                    <a:ext uri="{FF2B5EF4-FFF2-40B4-BE49-F238E27FC236}">
                      <a16:creationId xmlns:a16="http://schemas.microsoft.com/office/drawing/2014/main" id="{DB4810FE-A866-DEEE-DF68-ED28F946FEAA}"/>
                    </a:ext>
                  </a:extLst>
                </p:cNvPr>
                <p:cNvCxnSpPr>
                  <a:cxnSpLocks/>
                </p:cNvCxnSpPr>
                <p:nvPr/>
              </p:nvCxnSpPr>
              <p:spPr>
                <a:xfrm flipH="1">
                  <a:off x="7312799" y="3565464"/>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39BE8D2-5547-4259-15AB-042CF8C14B28}"/>
                    </a:ext>
                  </a:extLst>
                </p:cNvPr>
                <p:cNvCxnSpPr>
                  <a:cxnSpLocks/>
                </p:cNvCxnSpPr>
                <p:nvPr/>
              </p:nvCxnSpPr>
              <p:spPr>
                <a:xfrm flipH="1">
                  <a:off x="7312799" y="2952054"/>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1DE4F035-B2BE-53C0-6E74-6CB532E1FE60}"/>
                    </a:ext>
                  </a:extLst>
                </p:cNvPr>
                <p:cNvCxnSpPr/>
                <p:nvPr/>
              </p:nvCxnSpPr>
              <p:spPr>
                <a:xfrm flipH="1">
                  <a:off x="7312799" y="344163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8" name="Connettore diritto 77">
                  <a:extLst>
                    <a:ext uri="{FF2B5EF4-FFF2-40B4-BE49-F238E27FC236}">
                      <a16:creationId xmlns:a16="http://schemas.microsoft.com/office/drawing/2014/main" id="{82714286-8681-8280-8ECC-49F1C4D4F0DE}"/>
                    </a:ext>
                  </a:extLst>
                </p:cNvPr>
                <p:cNvCxnSpPr/>
                <p:nvPr/>
              </p:nvCxnSpPr>
              <p:spPr>
                <a:xfrm flipH="1">
                  <a:off x="7312799" y="3319719"/>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79" name="Connettore diritto 78">
                  <a:extLst>
                    <a:ext uri="{FF2B5EF4-FFF2-40B4-BE49-F238E27FC236}">
                      <a16:creationId xmlns:a16="http://schemas.microsoft.com/office/drawing/2014/main" id="{ACA321A9-4D8F-50FA-1CE3-72832C7A036C}"/>
                    </a:ext>
                  </a:extLst>
                </p:cNvPr>
                <p:cNvCxnSpPr/>
                <p:nvPr/>
              </p:nvCxnSpPr>
              <p:spPr>
                <a:xfrm flipH="1">
                  <a:off x="7312799" y="319609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80" name="Connettore diritto 79">
                  <a:extLst>
                    <a:ext uri="{FF2B5EF4-FFF2-40B4-BE49-F238E27FC236}">
                      <a16:creationId xmlns:a16="http://schemas.microsoft.com/office/drawing/2014/main" id="{14F47195-D466-82EF-5221-DD847F80D8BE}"/>
                    </a:ext>
                  </a:extLst>
                </p:cNvPr>
                <p:cNvCxnSpPr/>
                <p:nvPr/>
              </p:nvCxnSpPr>
              <p:spPr>
                <a:xfrm flipH="1">
                  <a:off x="7312799" y="307607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81" name="Connettore diritto 80">
                  <a:extLst>
                    <a:ext uri="{FF2B5EF4-FFF2-40B4-BE49-F238E27FC236}">
                      <a16:creationId xmlns:a16="http://schemas.microsoft.com/office/drawing/2014/main" id="{42885034-2F5B-FF56-A809-0BE814775D35}"/>
                    </a:ext>
                  </a:extLst>
                </p:cNvPr>
                <p:cNvCxnSpPr/>
                <p:nvPr/>
              </p:nvCxnSpPr>
              <p:spPr>
                <a:xfrm flipH="1">
                  <a:off x="7312799" y="282842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CE4E219C-3758-7434-599C-A3E61C2B5F38}"/>
                    </a:ext>
                  </a:extLst>
                </p:cNvPr>
                <p:cNvCxnSpPr/>
                <p:nvPr/>
              </p:nvCxnSpPr>
              <p:spPr>
                <a:xfrm flipH="1">
                  <a:off x="7312799" y="2706505"/>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4B74E45B-8A63-1879-9FC9-66BE229703E9}"/>
                    </a:ext>
                  </a:extLst>
                </p:cNvPr>
                <p:cNvCxnSpPr/>
                <p:nvPr/>
              </p:nvCxnSpPr>
              <p:spPr>
                <a:xfrm flipH="1">
                  <a:off x="7312799" y="258649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F2734F94-7971-438A-62CF-AE325D18CA81}"/>
                    </a:ext>
                  </a:extLst>
                </p:cNvPr>
                <p:cNvCxnSpPr/>
                <p:nvPr/>
              </p:nvCxnSpPr>
              <p:spPr>
                <a:xfrm flipH="1">
                  <a:off x="7312799" y="246457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85" name="Connettore diritto 84">
                  <a:extLst>
                    <a:ext uri="{FF2B5EF4-FFF2-40B4-BE49-F238E27FC236}">
                      <a16:creationId xmlns:a16="http://schemas.microsoft.com/office/drawing/2014/main" id="{8673B0F6-DC06-E5BB-AB3E-F3358A5F42E8}"/>
                    </a:ext>
                  </a:extLst>
                </p:cNvPr>
                <p:cNvCxnSpPr>
                  <a:cxnSpLocks/>
                </p:cNvCxnSpPr>
                <p:nvPr/>
              </p:nvCxnSpPr>
              <p:spPr>
                <a:xfrm flipH="1">
                  <a:off x="7312799" y="2338644"/>
                  <a:ext cx="7479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86" name="Connettore diritto 85">
                  <a:extLst>
                    <a:ext uri="{FF2B5EF4-FFF2-40B4-BE49-F238E27FC236}">
                      <a16:creationId xmlns:a16="http://schemas.microsoft.com/office/drawing/2014/main" id="{4C44A8F7-6178-F491-42BA-3E25FBDCE211}"/>
                    </a:ext>
                  </a:extLst>
                </p:cNvPr>
                <p:cNvCxnSpPr/>
                <p:nvPr/>
              </p:nvCxnSpPr>
              <p:spPr>
                <a:xfrm flipH="1">
                  <a:off x="7312799" y="221687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87" name="Connettore diritto 86">
                  <a:extLst>
                    <a:ext uri="{FF2B5EF4-FFF2-40B4-BE49-F238E27FC236}">
                      <a16:creationId xmlns:a16="http://schemas.microsoft.com/office/drawing/2014/main" id="{29CA34EF-B519-8A70-ED34-91C4AE558198}"/>
                    </a:ext>
                  </a:extLst>
                </p:cNvPr>
                <p:cNvCxnSpPr/>
                <p:nvPr/>
              </p:nvCxnSpPr>
              <p:spPr>
                <a:xfrm flipH="1">
                  <a:off x="7312799" y="2094950"/>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3" name="Gruppo 22">
                <a:extLst>
                  <a:ext uri="{FF2B5EF4-FFF2-40B4-BE49-F238E27FC236}">
                    <a16:creationId xmlns:a16="http://schemas.microsoft.com/office/drawing/2014/main" id="{BAD5BA63-5621-F582-0F52-E88DAE0C99A4}"/>
                  </a:ext>
                </a:extLst>
              </p:cNvPr>
              <p:cNvGrpSpPr/>
              <p:nvPr/>
            </p:nvGrpSpPr>
            <p:grpSpPr>
              <a:xfrm flipV="1">
                <a:off x="7689285" y="2039118"/>
                <a:ext cx="3968831" cy="70387"/>
                <a:chOff x="7689285" y="5328285"/>
                <a:chExt cx="3968831" cy="70387"/>
              </a:xfrm>
            </p:grpSpPr>
            <p:cxnSp>
              <p:nvCxnSpPr>
                <p:cNvPr id="49" name="Connettore diritto 48">
                  <a:extLst>
                    <a:ext uri="{FF2B5EF4-FFF2-40B4-BE49-F238E27FC236}">
                      <a16:creationId xmlns:a16="http://schemas.microsoft.com/office/drawing/2014/main" id="{43FB7D94-80BA-4AC3-DE0A-79919FBC46BE}"/>
                    </a:ext>
                  </a:extLst>
                </p:cNvPr>
                <p:cNvCxnSpPr>
                  <a:cxnSpLocks/>
                </p:cNvCxnSpPr>
                <p:nvPr/>
              </p:nvCxnSpPr>
              <p:spPr>
                <a:xfrm rot="5400000" flipH="1">
                  <a:off x="7665224"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1B0D4E1B-2175-8526-1AF1-3741AA225EB1}"/>
                    </a:ext>
                  </a:extLst>
                </p:cNvPr>
                <p:cNvCxnSpPr>
                  <a:cxnSpLocks/>
                </p:cNvCxnSpPr>
                <p:nvPr/>
              </p:nvCxnSpPr>
              <p:spPr>
                <a:xfrm rot="5400000" flipH="1">
                  <a:off x="8387219"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C623D5F3-D815-855D-D3A4-128FB953C7FE}"/>
                    </a:ext>
                  </a:extLst>
                </p:cNvPr>
                <p:cNvCxnSpPr>
                  <a:cxnSpLocks/>
                </p:cNvCxnSpPr>
                <p:nvPr/>
              </p:nvCxnSpPr>
              <p:spPr>
                <a:xfrm rot="5400000" flipH="1">
                  <a:off x="9108509"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ECFF867F-68C6-3B2C-41CF-FA3A47E7FC4F}"/>
                    </a:ext>
                  </a:extLst>
                </p:cNvPr>
                <p:cNvCxnSpPr>
                  <a:cxnSpLocks/>
                </p:cNvCxnSpPr>
                <p:nvPr/>
              </p:nvCxnSpPr>
              <p:spPr>
                <a:xfrm rot="5400000" flipH="1">
                  <a:off x="9832409"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E43D5413-CBA4-9DF4-0AA9-4C743E915B0D}"/>
                    </a:ext>
                  </a:extLst>
                </p:cNvPr>
                <p:cNvCxnSpPr>
                  <a:cxnSpLocks/>
                </p:cNvCxnSpPr>
                <p:nvPr/>
              </p:nvCxnSpPr>
              <p:spPr>
                <a:xfrm rot="5400000" flipH="1">
                  <a:off x="10552499"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5FAB2F48-5629-FD27-9878-F0A5D506328B}"/>
                    </a:ext>
                  </a:extLst>
                </p:cNvPr>
                <p:cNvCxnSpPr>
                  <a:cxnSpLocks/>
                </p:cNvCxnSpPr>
                <p:nvPr/>
              </p:nvCxnSpPr>
              <p:spPr>
                <a:xfrm rot="5400000" flipH="1">
                  <a:off x="11274494" y="5374611"/>
                  <a:ext cx="4812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A5FFFE0F-E7B4-341D-73D8-6CD72C027F0E}"/>
                    </a:ext>
                  </a:extLst>
                </p:cNvPr>
                <p:cNvCxnSpPr>
                  <a:cxnSpLocks/>
                </p:cNvCxnSpPr>
                <p:nvPr/>
              </p:nvCxnSpPr>
              <p:spPr>
                <a:xfrm flipV="1">
                  <a:off x="8049329"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A2CFEC8F-6F1E-88ED-0178-83A85AFAE07B}"/>
                    </a:ext>
                  </a:extLst>
                </p:cNvPr>
                <p:cNvCxnSpPr>
                  <a:cxnSpLocks/>
                </p:cNvCxnSpPr>
                <p:nvPr/>
              </p:nvCxnSpPr>
              <p:spPr>
                <a:xfrm flipV="1">
                  <a:off x="8771323"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E7DDEF9E-B452-9434-9747-8A7AC53E1CCD}"/>
                    </a:ext>
                  </a:extLst>
                </p:cNvPr>
                <p:cNvCxnSpPr>
                  <a:cxnSpLocks/>
                </p:cNvCxnSpPr>
                <p:nvPr/>
              </p:nvCxnSpPr>
              <p:spPr>
                <a:xfrm flipV="1">
                  <a:off x="9491413"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8DF2B1ED-205C-A375-F1DF-41A6E5F926DC}"/>
                    </a:ext>
                  </a:extLst>
                </p:cNvPr>
                <p:cNvCxnSpPr>
                  <a:cxnSpLocks/>
                </p:cNvCxnSpPr>
                <p:nvPr/>
              </p:nvCxnSpPr>
              <p:spPr>
                <a:xfrm flipV="1">
                  <a:off x="10214110"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41009ADD-FF9C-55E4-6EBC-6AB5EFD9656B}"/>
                    </a:ext>
                  </a:extLst>
                </p:cNvPr>
                <p:cNvCxnSpPr>
                  <a:cxnSpLocks/>
                </p:cNvCxnSpPr>
                <p:nvPr/>
              </p:nvCxnSpPr>
              <p:spPr>
                <a:xfrm flipV="1">
                  <a:off x="10936105"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0802A1C4-9BAE-AEA3-55D7-6AEA7FA4E9CC}"/>
                    </a:ext>
                  </a:extLst>
                </p:cNvPr>
                <p:cNvCxnSpPr>
                  <a:cxnSpLocks/>
                </p:cNvCxnSpPr>
                <p:nvPr/>
              </p:nvCxnSpPr>
              <p:spPr>
                <a:xfrm flipV="1">
                  <a:off x="11658115" y="5328285"/>
                  <a:ext cx="1" cy="70387"/>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4" name="Gruppo 23">
                <a:extLst>
                  <a:ext uri="{FF2B5EF4-FFF2-40B4-BE49-F238E27FC236}">
                    <a16:creationId xmlns:a16="http://schemas.microsoft.com/office/drawing/2014/main" id="{93589856-D4EA-FFD6-1F2F-4D289800D480}"/>
                  </a:ext>
                </a:extLst>
              </p:cNvPr>
              <p:cNvGrpSpPr/>
              <p:nvPr/>
            </p:nvGrpSpPr>
            <p:grpSpPr>
              <a:xfrm>
                <a:off x="8049329" y="2109505"/>
                <a:ext cx="3606506" cy="3218780"/>
                <a:chOff x="8049329" y="2109505"/>
                <a:chExt cx="3606506" cy="3218780"/>
              </a:xfrm>
            </p:grpSpPr>
            <p:cxnSp>
              <p:nvCxnSpPr>
                <p:cNvPr id="43" name="Connettore diritto 42">
                  <a:extLst>
                    <a:ext uri="{FF2B5EF4-FFF2-40B4-BE49-F238E27FC236}">
                      <a16:creationId xmlns:a16="http://schemas.microsoft.com/office/drawing/2014/main" id="{7FDB5348-6B2E-CF79-4FEF-7BE148C2C078}"/>
                    </a:ext>
                  </a:extLst>
                </p:cNvPr>
                <p:cNvCxnSpPr/>
                <p:nvPr/>
              </p:nvCxnSpPr>
              <p:spPr>
                <a:xfrm>
                  <a:off x="8049329" y="2109505"/>
                  <a:ext cx="0" cy="321878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9F98B59B-6275-803D-3466-7F0A03D52FED}"/>
                    </a:ext>
                  </a:extLst>
                </p:cNvPr>
                <p:cNvCxnSpPr/>
                <p:nvPr/>
              </p:nvCxnSpPr>
              <p:spPr>
                <a:xfrm>
                  <a:off x="8771323" y="2109505"/>
                  <a:ext cx="0" cy="321878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55C22E1-F351-A5BE-D04F-0306655AB43C}"/>
                    </a:ext>
                  </a:extLst>
                </p:cNvPr>
                <p:cNvCxnSpPr/>
                <p:nvPr/>
              </p:nvCxnSpPr>
              <p:spPr>
                <a:xfrm>
                  <a:off x="9490211" y="2109505"/>
                  <a:ext cx="0" cy="321878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C022E1D4-82BD-EF79-C460-D9CF714BD45B}"/>
                    </a:ext>
                  </a:extLst>
                </p:cNvPr>
                <p:cNvCxnSpPr/>
                <p:nvPr/>
              </p:nvCxnSpPr>
              <p:spPr>
                <a:xfrm>
                  <a:off x="10214110" y="2109505"/>
                  <a:ext cx="0" cy="321878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3636E03C-8E4E-4271-380C-CAD822F181BE}"/>
                    </a:ext>
                  </a:extLst>
                </p:cNvPr>
                <p:cNvCxnSpPr/>
                <p:nvPr/>
              </p:nvCxnSpPr>
              <p:spPr>
                <a:xfrm>
                  <a:off x="10936105" y="2109505"/>
                  <a:ext cx="0" cy="321878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F339A433-22F2-28FF-B58D-83824D6A6E0C}"/>
                    </a:ext>
                  </a:extLst>
                </p:cNvPr>
                <p:cNvCxnSpPr/>
                <p:nvPr/>
              </p:nvCxnSpPr>
              <p:spPr>
                <a:xfrm>
                  <a:off x="11655835" y="2109505"/>
                  <a:ext cx="0" cy="321878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Gruppo 25">
                <a:extLst>
                  <a:ext uri="{FF2B5EF4-FFF2-40B4-BE49-F238E27FC236}">
                    <a16:creationId xmlns:a16="http://schemas.microsoft.com/office/drawing/2014/main" id="{617BB4EE-F207-6E55-05AB-0A1E869210B1}"/>
                  </a:ext>
                </a:extLst>
              </p:cNvPr>
              <p:cNvGrpSpPr/>
              <p:nvPr/>
            </p:nvGrpSpPr>
            <p:grpSpPr>
              <a:xfrm>
                <a:off x="7387590" y="2339157"/>
                <a:ext cx="4343435" cy="2449317"/>
                <a:chOff x="7387590" y="2339157"/>
                <a:chExt cx="4343435" cy="2449317"/>
              </a:xfrm>
            </p:grpSpPr>
            <p:cxnSp>
              <p:nvCxnSpPr>
                <p:cNvPr id="27" name="Connettore diritto 26">
                  <a:extLst>
                    <a:ext uri="{FF2B5EF4-FFF2-40B4-BE49-F238E27FC236}">
                      <a16:creationId xmlns:a16="http://schemas.microsoft.com/office/drawing/2014/main" id="{7DE9E281-262F-68E7-0737-B599EA124CFC}"/>
                    </a:ext>
                  </a:extLst>
                </p:cNvPr>
                <p:cNvCxnSpPr>
                  <a:cxnSpLocks/>
                </p:cNvCxnSpPr>
                <p:nvPr/>
              </p:nvCxnSpPr>
              <p:spPr>
                <a:xfrm flipH="1">
                  <a:off x="7387590" y="4788474"/>
                  <a:ext cx="4343435" cy="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5C8F0F4D-46EE-102D-4029-79150382AAE9}"/>
                    </a:ext>
                  </a:extLst>
                </p:cNvPr>
                <p:cNvCxnSpPr>
                  <a:cxnSpLocks/>
                </p:cNvCxnSpPr>
                <p:nvPr/>
              </p:nvCxnSpPr>
              <p:spPr>
                <a:xfrm flipH="1">
                  <a:off x="7387590" y="4176969"/>
                  <a:ext cx="4343435" cy="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87AC9F7E-0673-AE1C-2350-0C6F5257F8A2}"/>
                    </a:ext>
                  </a:extLst>
                </p:cNvPr>
                <p:cNvCxnSpPr>
                  <a:cxnSpLocks/>
                </p:cNvCxnSpPr>
                <p:nvPr/>
              </p:nvCxnSpPr>
              <p:spPr>
                <a:xfrm flipH="1">
                  <a:off x="7387590" y="3565464"/>
                  <a:ext cx="4343435" cy="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33796EA7-CD30-24FA-A4FE-4F31A111712A}"/>
                    </a:ext>
                  </a:extLst>
                </p:cNvPr>
                <p:cNvCxnSpPr>
                  <a:cxnSpLocks/>
                </p:cNvCxnSpPr>
                <p:nvPr/>
              </p:nvCxnSpPr>
              <p:spPr>
                <a:xfrm flipH="1">
                  <a:off x="7387590" y="2952054"/>
                  <a:ext cx="4343435" cy="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D5FA122A-4453-A757-5487-D79DDC2005E3}"/>
                    </a:ext>
                  </a:extLst>
                </p:cNvPr>
                <p:cNvCxnSpPr>
                  <a:cxnSpLocks/>
                </p:cNvCxnSpPr>
                <p:nvPr/>
              </p:nvCxnSpPr>
              <p:spPr>
                <a:xfrm flipH="1">
                  <a:off x="7387590" y="2339157"/>
                  <a:ext cx="4343435" cy="0"/>
                </a:xfrm>
                <a:prstGeom prst="line">
                  <a:avLst/>
                </a:prstGeom>
                <a:ln w="12700">
                  <a:solidFill>
                    <a:srgbClr val="303030"/>
                  </a:solidFill>
                  <a:prstDash val="dash"/>
                </a:ln>
              </p:spPr>
              <p:style>
                <a:lnRef idx="1">
                  <a:schemeClr val="accent1"/>
                </a:lnRef>
                <a:fillRef idx="0">
                  <a:schemeClr val="accent1"/>
                </a:fillRef>
                <a:effectRef idx="0">
                  <a:schemeClr val="accent1"/>
                </a:effectRef>
                <a:fontRef idx="minor">
                  <a:schemeClr val="tx1"/>
                </a:fontRef>
              </p:style>
            </p:cxnSp>
          </p:grpSp>
        </p:grpSp>
        <p:sp>
          <p:nvSpPr>
            <p:cNvPr id="15" name="CasellaDiTesto 14">
              <a:extLst>
                <a:ext uri="{FF2B5EF4-FFF2-40B4-BE49-F238E27FC236}">
                  <a16:creationId xmlns:a16="http://schemas.microsoft.com/office/drawing/2014/main" id="{2E2798E0-39CF-D1EF-13C2-1EFB8FAEF1DB}"/>
                </a:ext>
              </a:extLst>
            </p:cNvPr>
            <p:cNvSpPr txBox="1"/>
            <p:nvPr/>
          </p:nvSpPr>
          <p:spPr>
            <a:xfrm>
              <a:off x="10791456" y="3194185"/>
              <a:ext cx="787091" cy="338554"/>
            </a:xfrm>
            <a:prstGeom prst="rect">
              <a:avLst/>
            </a:prstGeom>
            <a:noFill/>
          </p:spPr>
          <p:txBody>
            <a:bodyPr wrap="square" rtlCol="0" anchor="ctr">
              <a:spAutoFit/>
            </a:bodyPr>
            <a:lstStyle/>
            <a:p>
              <a:pPr algn="ctr"/>
              <a:r>
                <a:rPr lang="it-IT" sz="1600" dirty="0" err="1">
                  <a:solidFill>
                    <a:srgbClr val="BC2E29"/>
                  </a:solidFill>
                  <a:latin typeface="Arial" panose="020B0604020202020204" pitchFamily="34" charset="0"/>
                  <a:cs typeface="Arial" panose="020B0604020202020204" pitchFamily="34" charset="0"/>
                </a:rPr>
                <a:t>As-is</a:t>
              </a:r>
              <a:endParaRPr lang="en-GB" sz="1600" dirty="0">
                <a:solidFill>
                  <a:srgbClr val="BC2E29"/>
                </a:solidFill>
                <a:latin typeface="Arial" panose="020B0604020202020204" pitchFamily="34" charset="0"/>
                <a:cs typeface="Arial" panose="020B0604020202020204" pitchFamily="34" charset="0"/>
              </a:endParaRPr>
            </a:p>
          </p:txBody>
        </p:sp>
        <p:sp>
          <p:nvSpPr>
            <p:cNvPr id="16" name="CasellaDiTesto 15">
              <a:extLst>
                <a:ext uri="{FF2B5EF4-FFF2-40B4-BE49-F238E27FC236}">
                  <a16:creationId xmlns:a16="http://schemas.microsoft.com/office/drawing/2014/main" id="{3CFE41CE-7908-7E39-B17F-010BA9196CAE}"/>
                </a:ext>
              </a:extLst>
            </p:cNvPr>
            <p:cNvSpPr txBox="1"/>
            <p:nvPr/>
          </p:nvSpPr>
          <p:spPr>
            <a:xfrm>
              <a:off x="8309179" y="2437505"/>
              <a:ext cx="1346979" cy="338554"/>
            </a:xfrm>
            <a:prstGeom prst="rect">
              <a:avLst/>
            </a:prstGeom>
            <a:noFill/>
          </p:spPr>
          <p:txBody>
            <a:bodyPr wrap="square" rtlCol="0" anchor="ctr">
              <a:spAutoFit/>
            </a:bodyPr>
            <a:lstStyle/>
            <a:p>
              <a:pPr algn="ctr"/>
              <a:r>
                <a:rPr lang="it-IT" sz="1600" dirty="0" err="1">
                  <a:solidFill>
                    <a:srgbClr val="BC2E29"/>
                  </a:solidFill>
                  <a:latin typeface="Arial" panose="020B0604020202020204" pitchFamily="34" charset="0"/>
                  <a:cs typeface="Arial" panose="020B0604020202020204" pitchFamily="34" charset="0"/>
                </a:rPr>
                <a:t>Heat-treated</a:t>
              </a:r>
              <a:endParaRPr lang="en-GB" sz="1600" dirty="0">
                <a:solidFill>
                  <a:srgbClr val="BC2E29"/>
                </a:solidFill>
                <a:latin typeface="Arial" panose="020B0604020202020204" pitchFamily="34" charset="0"/>
                <a:cs typeface="Arial" panose="020B0604020202020204" pitchFamily="34" charset="0"/>
              </a:endParaRPr>
            </a:p>
          </p:txBody>
        </p:sp>
        <p:sp>
          <p:nvSpPr>
            <p:cNvPr id="17" name="Figura a mano libera: forma 16">
              <a:extLst>
                <a:ext uri="{FF2B5EF4-FFF2-40B4-BE49-F238E27FC236}">
                  <a16:creationId xmlns:a16="http://schemas.microsoft.com/office/drawing/2014/main" id="{F177FF15-75CB-A64E-5A84-BE0C9D8AFB1F}"/>
                </a:ext>
              </a:extLst>
            </p:cNvPr>
            <p:cNvSpPr/>
            <p:nvPr/>
          </p:nvSpPr>
          <p:spPr>
            <a:xfrm>
              <a:off x="7325360" y="2223085"/>
              <a:ext cx="1666240" cy="3166795"/>
            </a:xfrm>
            <a:custGeom>
              <a:avLst/>
              <a:gdLst>
                <a:gd name="connsiteX0" fmla="*/ 0 w 1666240"/>
                <a:gd name="connsiteY0" fmla="*/ 3166795 h 3166795"/>
                <a:gd name="connsiteX1" fmla="*/ 76200 w 1666240"/>
                <a:gd name="connsiteY1" fmla="*/ 1094155 h 3166795"/>
                <a:gd name="connsiteX2" fmla="*/ 101600 w 1666240"/>
                <a:gd name="connsiteY2" fmla="*/ 484555 h 3166795"/>
                <a:gd name="connsiteX3" fmla="*/ 162560 w 1666240"/>
                <a:gd name="connsiteY3" fmla="*/ 149275 h 3166795"/>
                <a:gd name="connsiteX4" fmla="*/ 248920 w 1666240"/>
                <a:gd name="connsiteY4" fmla="*/ 159435 h 3166795"/>
                <a:gd name="connsiteX5" fmla="*/ 340360 w 1666240"/>
                <a:gd name="connsiteY5" fmla="*/ 154355 h 3166795"/>
                <a:gd name="connsiteX6" fmla="*/ 406400 w 1666240"/>
                <a:gd name="connsiteY6" fmla="*/ 139115 h 3166795"/>
                <a:gd name="connsiteX7" fmla="*/ 467360 w 1666240"/>
                <a:gd name="connsiteY7" fmla="*/ 118795 h 3166795"/>
                <a:gd name="connsiteX8" fmla="*/ 477520 w 1666240"/>
                <a:gd name="connsiteY8" fmla="*/ 108635 h 3166795"/>
                <a:gd name="connsiteX9" fmla="*/ 508000 w 1666240"/>
                <a:gd name="connsiteY9" fmla="*/ 128955 h 3166795"/>
                <a:gd name="connsiteX10" fmla="*/ 543560 w 1666240"/>
                <a:gd name="connsiteY10" fmla="*/ 103555 h 3166795"/>
                <a:gd name="connsiteX11" fmla="*/ 568960 w 1666240"/>
                <a:gd name="connsiteY11" fmla="*/ 98475 h 3166795"/>
                <a:gd name="connsiteX12" fmla="*/ 624840 w 1666240"/>
                <a:gd name="connsiteY12" fmla="*/ 98475 h 3166795"/>
                <a:gd name="connsiteX13" fmla="*/ 660400 w 1666240"/>
                <a:gd name="connsiteY13" fmla="*/ 88315 h 3166795"/>
                <a:gd name="connsiteX14" fmla="*/ 721360 w 1666240"/>
                <a:gd name="connsiteY14" fmla="*/ 73075 h 3166795"/>
                <a:gd name="connsiteX15" fmla="*/ 762000 w 1666240"/>
                <a:gd name="connsiteY15" fmla="*/ 73075 h 3166795"/>
                <a:gd name="connsiteX16" fmla="*/ 787400 w 1666240"/>
                <a:gd name="connsiteY16" fmla="*/ 73075 h 3166795"/>
                <a:gd name="connsiteX17" fmla="*/ 812800 w 1666240"/>
                <a:gd name="connsiteY17" fmla="*/ 47675 h 3166795"/>
                <a:gd name="connsiteX18" fmla="*/ 838200 w 1666240"/>
                <a:gd name="connsiteY18" fmla="*/ 42595 h 3166795"/>
                <a:gd name="connsiteX19" fmla="*/ 873760 w 1666240"/>
                <a:gd name="connsiteY19" fmla="*/ 47675 h 3166795"/>
                <a:gd name="connsiteX20" fmla="*/ 904240 w 1666240"/>
                <a:gd name="connsiteY20" fmla="*/ 47675 h 3166795"/>
                <a:gd name="connsiteX21" fmla="*/ 990600 w 1666240"/>
                <a:gd name="connsiteY21" fmla="*/ 22275 h 3166795"/>
                <a:gd name="connsiteX22" fmla="*/ 1097280 w 1666240"/>
                <a:gd name="connsiteY22" fmla="*/ 22275 h 3166795"/>
                <a:gd name="connsiteX23" fmla="*/ 1198880 w 1666240"/>
                <a:gd name="connsiteY23" fmla="*/ 1955 h 3166795"/>
                <a:gd name="connsiteX24" fmla="*/ 1290320 w 1666240"/>
                <a:gd name="connsiteY24" fmla="*/ 1955 h 3166795"/>
                <a:gd name="connsiteX25" fmla="*/ 1412240 w 1666240"/>
                <a:gd name="connsiteY25" fmla="*/ 12115 h 3166795"/>
                <a:gd name="connsiteX26" fmla="*/ 1508760 w 1666240"/>
                <a:gd name="connsiteY26" fmla="*/ 32435 h 3166795"/>
                <a:gd name="connsiteX27" fmla="*/ 1584960 w 1666240"/>
                <a:gd name="connsiteY27" fmla="*/ 62915 h 3166795"/>
                <a:gd name="connsiteX28" fmla="*/ 1645920 w 1666240"/>
                <a:gd name="connsiteY28" fmla="*/ 103555 h 3166795"/>
                <a:gd name="connsiteX29" fmla="*/ 1666240 w 1666240"/>
                <a:gd name="connsiteY29" fmla="*/ 144195 h 316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66240" h="3166795">
                  <a:moveTo>
                    <a:pt x="0" y="3166795"/>
                  </a:moveTo>
                  <a:cubicBezTo>
                    <a:pt x="29633" y="2353995"/>
                    <a:pt x="59267" y="1541195"/>
                    <a:pt x="76200" y="1094155"/>
                  </a:cubicBezTo>
                  <a:cubicBezTo>
                    <a:pt x="93133" y="647115"/>
                    <a:pt x="87207" y="642035"/>
                    <a:pt x="101600" y="484555"/>
                  </a:cubicBezTo>
                  <a:cubicBezTo>
                    <a:pt x="115993" y="327075"/>
                    <a:pt x="138007" y="203462"/>
                    <a:pt x="162560" y="149275"/>
                  </a:cubicBezTo>
                  <a:cubicBezTo>
                    <a:pt x="187113" y="95088"/>
                    <a:pt x="219287" y="158588"/>
                    <a:pt x="248920" y="159435"/>
                  </a:cubicBezTo>
                  <a:cubicBezTo>
                    <a:pt x="278553" y="160282"/>
                    <a:pt x="314113" y="157742"/>
                    <a:pt x="340360" y="154355"/>
                  </a:cubicBezTo>
                  <a:cubicBezTo>
                    <a:pt x="366607" y="150968"/>
                    <a:pt x="385233" y="145042"/>
                    <a:pt x="406400" y="139115"/>
                  </a:cubicBezTo>
                  <a:cubicBezTo>
                    <a:pt x="427567" y="133188"/>
                    <a:pt x="467360" y="118795"/>
                    <a:pt x="467360" y="118795"/>
                  </a:cubicBezTo>
                  <a:cubicBezTo>
                    <a:pt x="479213" y="113715"/>
                    <a:pt x="470747" y="106942"/>
                    <a:pt x="477520" y="108635"/>
                  </a:cubicBezTo>
                  <a:cubicBezTo>
                    <a:pt x="484293" y="110328"/>
                    <a:pt x="496993" y="129802"/>
                    <a:pt x="508000" y="128955"/>
                  </a:cubicBezTo>
                  <a:cubicBezTo>
                    <a:pt x="519007" y="128108"/>
                    <a:pt x="533400" y="108635"/>
                    <a:pt x="543560" y="103555"/>
                  </a:cubicBezTo>
                  <a:cubicBezTo>
                    <a:pt x="553720" y="98475"/>
                    <a:pt x="555414" y="99322"/>
                    <a:pt x="568960" y="98475"/>
                  </a:cubicBezTo>
                  <a:cubicBezTo>
                    <a:pt x="582506" y="97628"/>
                    <a:pt x="609600" y="100168"/>
                    <a:pt x="624840" y="98475"/>
                  </a:cubicBezTo>
                  <a:cubicBezTo>
                    <a:pt x="640080" y="96782"/>
                    <a:pt x="644313" y="92548"/>
                    <a:pt x="660400" y="88315"/>
                  </a:cubicBezTo>
                  <a:cubicBezTo>
                    <a:pt x="676487" y="84082"/>
                    <a:pt x="704427" y="75615"/>
                    <a:pt x="721360" y="73075"/>
                  </a:cubicBezTo>
                  <a:cubicBezTo>
                    <a:pt x="738293" y="70535"/>
                    <a:pt x="762000" y="73075"/>
                    <a:pt x="762000" y="73075"/>
                  </a:cubicBezTo>
                  <a:cubicBezTo>
                    <a:pt x="773007" y="73075"/>
                    <a:pt x="778933" y="77308"/>
                    <a:pt x="787400" y="73075"/>
                  </a:cubicBezTo>
                  <a:cubicBezTo>
                    <a:pt x="795867" y="68842"/>
                    <a:pt x="804333" y="52755"/>
                    <a:pt x="812800" y="47675"/>
                  </a:cubicBezTo>
                  <a:cubicBezTo>
                    <a:pt x="821267" y="42595"/>
                    <a:pt x="828040" y="42595"/>
                    <a:pt x="838200" y="42595"/>
                  </a:cubicBezTo>
                  <a:cubicBezTo>
                    <a:pt x="848360" y="42595"/>
                    <a:pt x="862753" y="46828"/>
                    <a:pt x="873760" y="47675"/>
                  </a:cubicBezTo>
                  <a:cubicBezTo>
                    <a:pt x="884767" y="48522"/>
                    <a:pt x="884767" y="51908"/>
                    <a:pt x="904240" y="47675"/>
                  </a:cubicBezTo>
                  <a:cubicBezTo>
                    <a:pt x="923713" y="43442"/>
                    <a:pt x="958427" y="26508"/>
                    <a:pt x="990600" y="22275"/>
                  </a:cubicBezTo>
                  <a:cubicBezTo>
                    <a:pt x="1022773" y="18042"/>
                    <a:pt x="1062567" y="25662"/>
                    <a:pt x="1097280" y="22275"/>
                  </a:cubicBezTo>
                  <a:cubicBezTo>
                    <a:pt x="1131993" y="18888"/>
                    <a:pt x="1166707" y="5342"/>
                    <a:pt x="1198880" y="1955"/>
                  </a:cubicBezTo>
                  <a:cubicBezTo>
                    <a:pt x="1231053" y="-1432"/>
                    <a:pt x="1254760" y="262"/>
                    <a:pt x="1290320" y="1955"/>
                  </a:cubicBezTo>
                  <a:cubicBezTo>
                    <a:pt x="1325880" y="3648"/>
                    <a:pt x="1375833" y="7035"/>
                    <a:pt x="1412240" y="12115"/>
                  </a:cubicBezTo>
                  <a:cubicBezTo>
                    <a:pt x="1448647" y="17195"/>
                    <a:pt x="1479973" y="23968"/>
                    <a:pt x="1508760" y="32435"/>
                  </a:cubicBezTo>
                  <a:cubicBezTo>
                    <a:pt x="1537547" y="40902"/>
                    <a:pt x="1562100" y="51062"/>
                    <a:pt x="1584960" y="62915"/>
                  </a:cubicBezTo>
                  <a:cubicBezTo>
                    <a:pt x="1607820" y="74768"/>
                    <a:pt x="1632373" y="90008"/>
                    <a:pt x="1645920" y="103555"/>
                  </a:cubicBezTo>
                  <a:cubicBezTo>
                    <a:pt x="1659467" y="117102"/>
                    <a:pt x="1662853" y="130648"/>
                    <a:pt x="1666240" y="144195"/>
                  </a:cubicBezTo>
                </a:path>
              </a:pathLst>
            </a:custGeom>
            <a:noFill/>
            <a:ln w="28575">
              <a:solidFill>
                <a:srgbClr val="BC2E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igura a mano libera: forma 17">
              <a:extLst>
                <a:ext uri="{FF2B5EF4-FFF2-40B4-BE49-F238E27FC236}">
                  <a16:creationId xmlns:a16="http://schemas.microsoft.com/office/drawing/2014/main" id="{32A38E19-FAE8-5C73-A27A-279C6B05FD36}"/>
                </a:ext>
              </a:extLst>
            </p:cNvPr>
            <p:cNvSpPr/>
            <p:nvPr/>
          </p:nvSpPr>
          <p:spPr>
            <a:xfrm>
              <a:off x="7328452" y="3158926"/>
              <a:ext cx="3519727" cy="2234709"/>
            </a:xfrm>
            <a:custGeom>
              <a:avLst/>
              <a:gdLst>
                <a:gd name="connsiteX0" fmla="*/ 0 w 3519727"/>
                <a:gd name="connsiteY0" fmla="*/ 2234709 h 2234709"/>
                <a:gd name="connsiteX1" fmla="*/ 36444 w 3519727"/>
                <a:gd name="connsiteY1" fmla="*/ 1244109 h 2234709"/>
                <a:gd name="connsiteX2" fmla="*/ 69574 w 3519727"/>
                <a:gd name="connsiteY2" fmla="*/ 723961 h 2234709"/>
                <a:gd name="connsiteX3" fmla="*/ 106018 w 3519727"/>
                <a:gd name="connsiteY3" fmla="*/ 564935 h 2234709"/>
                <a:gd name="connsiteX4" fmla="*/ 149087 w 3519727"/>
                <a:gd name="connsiteY4" fmla="*/ 472170 h 2234709"/>
                <a:gd name="connsiteX5" fmla="*/ 228600 w 3519727"/>
                <a:gd name="connsiteY5" fmla="*/ 435726 h 2234709"/>
                <a:gd name="connsiteX6" fmla="*/ 258418 w 3519727"/>
                <a:gd name="connsiteY6" fmla="*/ 419161 h 2234709"/>
                <a:gd name="connsiteX7" fmla="*/ 274983 w 3519727"/>
                <a:gd name="connsiteY7" fmla="*/ 412535 h 2234709"/>
                <a:gd name="connsiteX8" fmla="*/ 327991 w 3519727"/>
                <a:gd name="connsiteY8" fmla="*/ 419161 h 2234709"/>
                <a:gd name="connsiteX9" fmla="*/ 361122 w 3519727"/>
                <a:gd name="connsiteY9" fmla="*/ 386031 h 2234709"/>
                <a:gd name="connsiteX10" fmla="*/ 387626 w 3519727"/>
                <a:gd name="connsiteY10" fmla="*/ 372778 h 2234709"/>
                <a:gd name="connsiteX11" fmla="*/ 427383 w 3519727"/>
                <a:gd name="connsiteY11" fmla="*/ 379404 h 2234709"/>
                <a:gd name="connsiteX12" fmla="*/ 450574 w 3519727"/>
                <a:gd name="connsiteY12" fmla="*/ 349587 h 2234709"/>
                <a:gd name="connsiteX13" fmla="*/ 493644 w 3519727"/>
                <a:gd name="connsiteY13" fmla="*/ 323083 h 2234709"/>
                <a:gd name="connsiteX14" fmla="*/ 540026 w 3519727"/>
                <a:gd name="connsiteY14" fmla="*/ 313144 h 2234709"/>
                <a:gd name="connsiteX15" fmla="*/ 599661 w 3519727"/>
                <a:gd name="connsiteY15" fmla="*/ 299891 h 2234709"/>
                <a:gd name="connsiteX16" fmla="*/ 642731 w 3519727"/>
                <a:gd name="connsiteY16" fmla="*/ 273387 h 2234709"/>
                <a:gd name="connsiteX17" fmla="*/ 689113 w 3519727"/>
                <a:gd name="connsiteY17" fmla="*/ 266761 h 2234709"/>
                <a:gd name="connsiteX18" fmla="*/ 795131 w 3519727"/>
                <a:gd name="connsiteY18" fmla="*/ 223691 h 2234709"/>
                <a:gd name="connsiteX19" fmla="*/ 858078 w 3519727"/>
                <a:gd name="connsiteY19" fmla="*/ 203813 h 2234709"/>
                <a:gd name="connsiteX20" fmla="*/ 897835 w 3519727"/>
                <a:gd name="connsiteY20" fmla="*/ 197187 h 2234709"/>
                <a:gd name="connsiteX21" fmla="*/ 954157 w 3519727"/>
                <a:gd name="connsiteY21" fmla="*/ 197187 h 2234709"/>
                <a:gd name="connsiteX22" fmla="*/ 1050235 w 3519727"/>
                <a:gd name="connsiteY22" fmla="*/ 173996 h 2234709"/>
                <a:gd name="connsiteX23" fmla="*/ 1186070 w 3519727"/>
                <a:gd name="connsiteY23" fmla="*/ 130926 h 2234709"/>
                <a:gd name="connsiteX24" fmla="*/ 1285461 w 3519727"/>
                <a:gd name="connsiteY24" fmla="*/ 107735 h 2234709"/>
                <a:gd name="connsiteX25" fmla="*/ 1408044 w 3519727"/>
                <a:gd name="connsiteY25" fmla="*/ 77917 h 2234709"/>
                <a:gd name="connsiteX26" fmla="*/ 1474305 w 3519727"/>
                <a:gd name="connsiteY26" fmla="*/ 54726 h 2234709"/>
                <a:gd name="connsiteX27" fmla="*/ 1520687 w 3519727"/>
                <a:gd name="connsiteY27" fmla="*/ 67978 h 2234709"/>
                <a:gd name="connsiteX28" fmla="*/ 1580322 w 3519727"/>
                <a:gd name="connsiteY28" fmla="*/ 58039 h 2234709"/>
                <a:gd name="connsiteX29" fmla="*/ 1620078 w 3519727"/>
                <a:gd name="connsiteY29" fmla="*/ 64665 h 2234709"/>
                <a:gd name="connsiteX30" fmla="*/ 1669774 w 3519727"/>
                <a:gd name="connsiteY30" fmla="*/ 77917 h 2234709"/>
                <a:gd name="connsiteX31" fmla="*/ 1772478 w 3519727"/>
                <a:gd name="connsiteY31" fmla="*/ 44787 h 2234709"/>
                <a:gd name="connsiteX32" fmla="*/ 1924878 w 3519727"/>
                <a:gd name="connsiteY32" fmla="*/ 24909 h 2234709"/>
                <a:gd name="connsiteX33" fmla="*/ 2083905 w 3519727"/>
                <a:gd name="connsiteY33" fmla="*/ 11657 h 2234709"/>
                <a:gd name="connsiteX34" fmla="*/ 2199861 w 3519727"/>
                <a:gd name="connsiteY34" fmla="*/ 11657 h 2234709"/>
                <a:gd name="connsiteX35" fmla="*/ 2302565 w 3519727"/>
                <a:gd name="connsiteY35" fmla="*/ 1717 h 2234709"/>
                <a:gd name="connsiteX36" fmla="*/ 2421835 w 3519727"/>
                <a:gd name="connsiteY36" fmla="*/ 1717 h 2234709"/>
                <a:gd name="connsiteX37" fmla="*/ 2551044 w 3519727"/>
                <a:gd name="connsiteY37" fmla="*/ 1717 h 2234709"/>
                <a:gd name="connsiteX38" fmla="*/ 2726635 w 3519727"/>
                <a:gd name="connsiteY38" fmla="*/ 1717 h 2234709"/>
                <a:gd name="connsiteX39" fmla="*/ 2895600 w 3519727"/>
                <a:gd name="connsiteY39" fmla="*/ 24909 h 2234709"/>
                <a:gd name="connsiteX40" fmla="*/ 3028122 w 3519727"/>
                <a:gd name="connsiteY40" fmla="*/ 38161 h 2234709"/>
                <a:gd name="connsiteX41" fmla="*/ 3150705 w 3519727"/>
                <a:gd name="connsiteY41" fmla="*/ 74604 h 2234709"/>
                <a:gd name="connsiteX42" fmla="*/ 3216965 w 3519727"/>
                <a:gd name="connsiteY42" fmla="*/ 87857 h 2234709"/>
                <a:gd name="connsiteX43" fmla="*/ 3246783 w 3519727"/>
                <a:gd name="connsiteY43" fmla="*/ 71291 h 2234709"/>
                <a:gd name="connsiteX44" fmla="*/ 3293165 w 3519727"/>
                <a:gd name="connsiteY44" fmla="*/ 84544 h 2234709"/>
                <a:gd name="connsiteX45" fmla="*/ 3319670 w 3519727"/>
                <a:gd name="connsiteY45" fmla="*/ 81231 h 2234709"/>
                <a:gd name="connsiteX46" fmla="*/ 3369365 w 3519727"/>
                <a:gd name="connsiteY46" fmla="*/ 91170 h 2234709"/>
                <a:gd name="connsiteX47" fmla="*/ 3442252 w 3519727"/>
                <a:gd name="connsiteY47" fmla="*/ 134239 h 2234709"/>
                <a:gd name="connsiteX48" fmla="*/ 3505200 w 3519727"/>
                <a:gd name="connsiteY48" fmla="*/ 150804 h 2234709"/>
                <a:gd name="connsiteX49" fmla="*/ 3518452 w 3519727"/>
                <a:gd name="connsiteY49" fmla="*/ 170683 h 2234709"/>
                <a:gd name="connsiteX50" fmla="*/ 3518452 w 3519727"/>
                <a:gd name="connsiteY50" fmla="*/ 183935 h 22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519727" h="2234709">
                  <a:moveTo>
                    <a:pt x="0" y="2234709"/>
                  </a:moveTo>
                  <a:cubicBezTo>
                    <a:pt x="12424" y="1865304"/>
                    <a:pt x="24848" y="1495900"/>
                    <a:pt x="36444" y="1244109"/>
                  </a:cubicBezTo>
                  <a:cubicBezTo>
                    <a:pt x="48040" y="992318"/>
                    <a:pt x="57978" y="837157"/>
                    <a:pt x="69574" y="723961"/>
                  </a:cubicBezTo>
                  <a:cubicBezTo>
                    <a:pt x="81170" y="610765"/>
                    <a:pt x="92766" y="606900"/>
                    <a:pt x="106018" y="564935"/>
                  </a:cubicBezTo>
                  <a:cubicBezTo>
                    <a:pt x="119270" y="522970"/>
                    <a:pt x="128657" y="493705"/>
                    <a:pt x="149087" y="472170"/>
                  </a:cubicBezTo>
                  <a:cubicBezTo>
                    <a:pt x="169517" y="450635"/>
                    <a:pt x="210378" y="444561"/>
                    <a:pt x="228600" y="435726"/>
                  </a:cubicBezTo>
                  <a:cubicBezTo>
                    <a:pt x="246822" y="426891"/>
                    <a:pt x="250688" y="423026"/>
                    <a:pt x="258418" y="419161"/>
                  </a:cubicBezTo>
                  <a:cubicBezTo>
                    <a:pt x="266148" y="415296"/>
                    <a:pt x="263388" y="412535"/>
                    <a:pt x="274983" y="412535"/>
                  </a:cubicBezTo>
                  <a:cubicBezTo>
                    <a:pt x="286578" y="412535"/>
                    <a:pt x="313635" y="423578"/>
                    <a:pt x="327991" y="419161"/>
                  </a:cubicBezTo>
                  <a:cubicBezTo>
                    <a:pt x="342347" y="414744"/>
                    <a:pt x="351183" y="393761"/>
                    <a:pt x="361122" y="386031"/>
                  </a:cubicBezTo>
                  <a:cubicBezTo>
                    <a:pt x="371061" y="378301"/>
                    <a:pt x="376583" y="373882"/>
                    <a:pt x="387626" y="372778"/>
                  </a:cubicBezTo>
                  <a:cubicBezTo>
                    <a:pt x="398670" y="371673"/>
                    <a:pt x="416892" y="383269"/>
                    <a:pt x="427383" y="379404"/>
                  </a:cubicBezTo>
                  <a:cubicBezTo>
                    <a:pt x="437874" y="375539"/>
                    <a:pt x="439531" y="358974"/>
                    <a:pt x="450574" y="349587"/>
                  </a:cubicBezTo>
                  <a:cubicBezTo>
                    <a:pt x="461618" y="340200"/>
                    <a:pt x="478735" y="329157"/>
                    <a:pt x="493644" y="323083"/>
                  </a:cubicBezTo>
                  <a:cubicBezTo>
                    <a:pt x="508553" y="317009"/>
                    <a:pt x="540026" y="313144"/>
                    <a:pt x="540026" y="313144"/>
                  </a:cubicBezTo>
                  <a:cubicBezTo>
                    <a:pt x="557695" y="309279"/>
                    <a:pt x="582544" y="306517"/>
                    <a:pt x="599661" y="299891"/>
                  </a:cubicBezTo>
                  <a:cubicBezTo>
                    <a:pt x="616778" y="293265"/>
                    <a:pt x="627822" y="278909"/>
                    <a:pt x="642731" y="273387"/>
                  </a:cubicBezTo>
                  <a:cubicBezTo>
                    <a:pt x="657640" y="267865"/>
                    <a:pt x="663713" y="275044"/>
                    <a:pt x="689113" y="266761"/>
                  </a:cubicBezTo>
                  <a:cubicBezTo>
                    <a:pt x="714513" y="258478"/>
                    <a:pt x="766970" y="234182"/>
                    <a:pt x="795131" y="223691"/>
                  </a:cubicBezTo>
                  <a:cubicBezTo>
                    <a:pt x="823292" y="213200"/>
                    <a:pt x="840961" y="208230"/>
                    <a:pt x="858078" y="203813"/>
                  </a:cubicBezTo>
                  <a:cubicBezTo>
                    <a:pt x="875195" y="199396"/>
                    <a:pt x="881822" y="198291"/>
                    <a:pt x="897835" y="197187"/>
                  </a:cubicBezTo>
                  <a:cubicBezTo>
                    <a:pt x="913848" y="196083"/>
                    <a:pt x="928757" y="201052"/>
                    <a:pt x="954157" y="197187"/>
                  </a:cubicBezTo>
                  <a:cubicBezTo>
                    <a:pt x="979557" y="193322"/>
                    <a:pt x="1011583" y="185039"/>
                    <a:pt x="1050235" y="173996"/>
                  </a:cubicBezTo>
                  <a:cubicBezTo>
                    <a:pt x="1088887" y="162953"/>
                    <a:pt x="1146866" y="141969"/>
                    <a:pt x="1186070" y="130926"/>
                  </a:cubicBezTo>
                  <a:cubicBezTo>
                    <a:pt x="1225274" y="119882"/>
                    <a:pt x="1285461" y="107735"/>
                    <a:pt x="1285461" y="107735"/>
                  </a:cubicBezTo>
                  <a:cubicBezTo>
                    <a:pt x="1322457" y="98900"/>
                    <a:pt x="1376570" y="86752"/>
                    <a:pt x="1408044" y="77917"/>
                  </a:cubicBezTo>
                  <a:cubicBezTo>
                    <a:pt x="1439518" y="69082"/>
                    <a:pt x="1455531" y="56382"/>
                    <a:pt x="1474305" y="54726"/>
                  </a:cubicBezTo>
                  <a:cubicBezTo>
                    <a:pt x="1493079" y="53069"/>
                    <a:pt x="1503018" y="67426"/>
                    <a:pt x="1520687" y="67978"/>
                  </a:cubicBezTo>
                  <a:cubicBezTo>
                    <a:pt x="1538357" y="68530"/>
                    <a:pt x="1563757" y="58591"/>
                    <a:pt x="1580322" y="58039"/>
                  </a:cubicBezTo>
                  <a:cubicBezTo>
                    <a:pt x="1596887" y="57487"/>
                    <a:pt x="1605169" y="61352"/>
                    <a:pt x="1620078" y="64665"/>
                  </a:cubicBezTo>
                  <a:cubicBezTo>
                    <a:pt x="1634987" y="67978"/>
                    <a:pt x="1644374" y="81230"/>
                    <a:pt x="1669774" y="77917"/>
                  </a:cubicBezTo>
                  <a:cubicBezTo>
                    <a:pt x="1695174" y="74604"/>
                    <a:pt x="1729961" y="53622"/>
                    <a:pt x="1772478" y="44787"/>
                  </a:cubicBezTo>
                  <a:cubicBezTo>
                    <a:pt x="1814995" y="35952"/>
                    <a:pt x="1872974" y="30431"/>
                    <a:pt x="1924878" y="24909"/>
                  </a:cubicBezTo>
                  <a:cubicBezTo>
                    <a:pt x="1976783" y="19387"/>
                    <a:pt x="2038075" y="13866"/>
                    <a:pt x="2083905" y="11657"/>
                  </a:cubicBezTo>
                  <a:cubicBezTo>
                    <a:pt x="2129735" y="9448"/>
                    <a:pt x="2163418" y="13314"/>
                    <a:pt x="2199861" y="11657"/>
                  </a:cubicBezTo>
                  <a:cubicBezTo>
                    <a:pt x="2236304" y="10000"/>
                    <a:pt x="2265569" y="3374"/>
                    <a:pt x="2302565" y="1717"/>
                  </a:cubicBezTo>
                  <a:cubicBezTo>
                    <a:pt x="2339561" y="60"/>
                    <a:pt x="2421835" y="1717"/>
                    <a:pt x="2421835" y="1717"/>
                  </a:cubicBezTo>
                  <a:lnTo>
                    <a:pt x="2551044" y="1717"/>
                  </a:lnTo>
                  <a:cubicBezTo>
                    <a:pt x="2601844" y="1717"/>
                    <a:pt x="2669209" y="-2148"/>
                    <a:pt x="2726635" y="1717"/>
                  </a:cubicBezTo>
                  <a:cubicBezTo>
                    <a:pt x="2784061" y="5582"/>
                    <a:pt x="2845352" y="18835"/>
                    <a:pt x="2895600" y="24909"/>
                  </a:cubicBezTo>
                  <a:cubicBezTo>
                    <a:pt x="2945848" y="30983"/>
                    <a:pt x="2985605" y="29878"/>
                    <a:pt x="3028122" y="38161"/>
                  </a:cubicBezTo>
                  <a:cubicBezTo>
                    <a:pt x="3070640" y="46443"/>
                    <a:pt x="3119231" y="66321"/>
                    <a:pt x="3150705" y="74604"/>
                  </a:cubicBezTo>
                  <a:cubicBezTo>
                    <a:pt x="3182179" y="82887"/>
                    <a:pt x="3200952" y="88409"/>
                    <a:pt x="3216965" y="87857"/>
                  </a:cubicBezTo>
                  <a:cubicBezTo>
                    <a:pt x="3232978" y="87305"/>
                    <a:pt x="3234083" y="71843"/>
                    <a:pt x="3246783" y="71291"/>
                  </a:cubicBezTo>
                  <a:cubicBezTo>
                    <a:pt x="3259483" y="70739"/>
                    <a:pt x="3281017" y="82887"/>
                    <a:pt x="3293165" y="84544"/>
                  </a:cubicBezTo>
                  <a:cubicBezTo>
                    <a:pt x="3305313" y="86201"/>
                    <a:pt x="3306970" y="80127"/>
                    <a:pt x="3319670" y="81231"/>
                  </a:cubicBezTo>
                  <a:cubicBezTo>
                    <a:pt x="3332370" y="82335"/>
                    <a:pt x="3348935" y="82335"/>
                    <a:pt x="3369365" y="91170"/>
                  </a:cubicBezTo>
                  <a:cubicBezTo>
                    <a:pt x="3389795" y="100005"/>
                    <a:pt x="3419613" y="124300"/>
                    <a:pt x="3442252" y="134239"/>
                  </a:cubicBezTo>
                  <a:cubicBezTo>
                    <a:pt x="3464891" y="144178"/>
                    <a:pt x="3492500" y="144730"/>
                    <a:pt x="3505200" y="150804"/>
                  </a:cubicBezTo>
                  <a:cubicBezTo>
                    <a:pt x="3517900" y="156878"/>
                    <a:pt x="3516243" y="165161"/>
                    <a:pt x="3518452" y="170683"/>
                  </a:cubicBezTo>
                  <a:cubicBezTo>
                    <a:pt x="3520661" y="176205"/>
                    <a:pt x="3519556" y="180070"/>
                    <a:pt x="3518452" y="183935"/>
                  </a:cubicBezTo>
                </a:path>
              </a:pathLst>
            </a:custGeom>
            <a:noFill/>
            <a:ln w="28575">
              <a:solidFill>
                <a:srgbClr val="BC2E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2331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2</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Material Properties</a:t>
            </a:r>
            <a:endParaRPr lang="it-IT" sz="3600" dirty="0">
              <a:solidFill>
                <a:srgbClr val="BC2E29"/>
              </a:solidFill>
              <a:latin typeface="Arial" panose="020B0604020202020204" pitchFamily="34" charset="0"/>
              <a:cs typeface="Arial" panose="020B0604020202020204" pitchFamily="34" charset="0"/>
            </a:endParaRPr>
          </a:p>
        </p:txBody>
      </p:sp>
      <p:grpSp>
        <p:nvGrpSpPr>
          <p:cNvPr id="2" name="Gruppo 41">
            <a:extLst>
              <a:ext uri="{FF2B5EF4-FFF2-40B4-BE49-F238E27FC236}">
                <a16:creationId xmlns:a16="http://schemas.microsoft.com/office/drawing/2014/main" id="{65201DE2-1745-E68F-1960-1732D0FAD0B8}"/>
              </a:ext>
            </a:extLst>
          </p:cNvPr>
          <p:cNvGrpSpPr/>
          <p:nvPr/>
        </p:nvGrpSpPr>
        <p:grpSpPr>
          <a:xfrm>
            <a:off x="695325" y="6474342"/>
            <a:ext cx="4377973" cy="387753"/>
            <a:chOff x="7076258" y="5861173"/>
            <a:chExt cx="4377973" cy="475650"/>
          </a:xfrm>
        </p:grpSpPr>
        <p:cxnSp>
          <p:nvCxnSpPr>
            <p:cNvPr id="6" name="Connettore diritto 37">
              <a:extLst>
                <a:ext uri="{FF2B5EF4-FFF2-40B4-BE49-F238E27FC236}">
                  <a16:creationId xmlns:a16="http://schemas.microsoft.com/office/drawing/2014/main" id="{F9716145-F833-65E8-68B6-703581B77A35}"/>
                </a:ext>
              </a:extLst>
            </p:cNvPr>
            <p:cNvCxnSpPr>
              <a:cxnSpLocks/>
            </p:cNvCxnSpPr>
            <p:nvPr/>
          </p:nvCxnSpPr>
          <p:spPr>
            <a:xfrm>
              <a:off x="7076258" y="5904823"/>
              <a:ext cx="0" cy="432000"/>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sp>
          <p:nvSpPr>
            <p:cNvPr id="8" name="CasellaDiTesto 38">
              <a:extLst>
                <a:ext uri="{FF2B5EF4-FFF2-40B4-BE49-F238E27FC236}">
                  <a16:creationId xmlns:a16="http://schemas.microsoft.com/office/drawing/2014/main" id="{98A1117D-1BBA-8432-49C9-AC4A22A40A97}"/>
                </a:ext>
              </a:extLst>
            </p:cNvPr>
            <p:cNvSpPr txBox="1"/>
            <p:nvPr/>
          </p:nvSpPr>
          <p:spPr>
            <a:xfrm>
              <a:off x="7076258" y="5861173"/>
              <a:ext cx="4377973" cy="276999"/>
            </a:xfrm>
            <a:prstGeom prst="rect">
              <a:avLst/>
            </a:prstGeom>
            <a:noFill/>
          </p:spPr>
          <p:txBody>
            <a:bodyPr wrap="square" lIns="91440" tIns="45720" rIns="91440" bIns="45720" rtlCol="0" anchor="t">
              <a:spAutoFit/>
            </a:bodyPr>
            <a:lstStyle/>
            <a:p>
              <a:pPr>
                <a:buClr>
                  <a:srgbClr val="BC2E29"/>
                </a:buClr>
              </a:pPr>
              <a:r>
                <a:rPr lang="it-IT" sz="1200" dirty="0">
                  <a:solidFill>
                    <a:srgbClr val="303030"/>
                  </a:solidFill>
                  <a:latin typeface="Arial"/>
                </a:rPr>
                <a:t>Source: </a:t>
              </a:r>
              <a:r>
                <a:rPr lang="it-IT" sz="1200" dirty="0" err="1">
                  <a:solidFill>
                    <a:srgbClr val="303030"/>
                  </a:solidFill>
                  <a:latin typeface="Arial"/>
                </a:rPr>
                <a:t>Totalmateria</a:t>
              </a:r>
              <a:r>
                <a:rPr lang="it-IT" sz="1200" dirty="0">
                  <a:solidFill>
                    <a:srgbClr val="303030"/>
                  </a:solidFill>
                  <a:latin typeface="Arial"/>
                </a:rPr>
                <a:t>, </a:t>
              </a:r>
              <a:r>
                <a:rPr lang="it-IT" sz="1200" dirty="0" err="1">
                  <a:solidFill>
                    <a:srgbClr val="303030"/>
                  </a:solidFill>
                  <a:latin typeface="Arial"/>
                </a:rPr>
                <a:t>apworks</a:t>
              </a:r>
              <a:endParaRPr lang="it-IT" sz="1200" dirty="0">
                <a:solidFill>
                  <a:srgbClr val="303030"/>
                </a:solidFill>
                <a:latin typeface="Arial"/>
              </a:endParaRPr>
            </a:p>
          </p:txBody>
        </p:sp>
      </p:grpSp>
      <p:grpSp>
        <p:nvGrpSpPr>
          <p:cNvPr id="609" name="Gruppo 608">
            <a:extLst>
              <a:ext uri="{FF2B5EF4-FFF2-40B4-BE49-F238E27FC236}">
                <a16:creationId xmlns:a16="http://schemas.microsoft.com/office/drawing/2014/main" id="{12134EF0-FE3B-9A49-B30A-789E824D07BC}"/>
              </a:ext>
            </a:extLst>
          </p:cNvPr>
          <p:cNvGrpSpPr/>
          <p:nvPr/>
        </p:nvGrpSpPr>
        <p:grpSpPr>
          <a:xfrm>
            <a:off x="674805" y="2250002"/>
            <a:ext cx="5651748" cy="3862757"/>
            <a:chOff x="1564037" y="1978779"/>
            <a:chExt cx="5651748" cy="3862757"/>
          </a:xfrm>
        </p:grpSpPr>
        <p:grpSp>
          <p:nvGrpSpPr>
            <p:cNvPr id="32" name="Gruppo 31">
              <a:extLst>
                <a:ext uri="{FF2B5EF4-FFF2-40B4-BE49-F238E27FC236}">
                  <a16:creationId xmlns:a16="http://schemas.microsoft.com/office/drawing/2014/main" id="{85EA8E3E-40C2-4A07-BC9D-EE14358FB687}"/>
                </a:ext>
              </a:extLst>
            </p:cNvPr>
            <p:cNvGrpSpPr/>
            <p:nvPr/>
          </p:nvGrpSpPr>
          <p:grpSpPr>
            <a:xfrm>
              <a:off x="1564037" y="1978779"/>
              <a:ext cx="5651748" cy="1124702"/>
              <a:chOff x="444252" y="1978779"/>
              <a:chExt cx="5651748" cy="1124702"/>
            </a:xfrm>
          </p:grpSpPr>
          <p:sp>
            <p:nvSpPr>
              <p:cNvPr id="33" name="CasellaDiTesto 32">
                <a:extLst>
                  <a:ext uri="{FF2B5EF4-FFF2-40B4-BE49-F238E27FC236}">
                    <a16:creationId xmlns:a16="http://schemas.microsoft.com/office/drawing/2014/main" id="{ED80C74C-E4AB-5ECF-5C3A-8CF30AF3FF08}"/>
                  </a:ext>
                </a:extLst>
              </p:cNvPr>
              <p:cNvSpPr txBox="1"/>
              <p:nvPr/>
            </p:nvSpPr>
            <p:spPr>
              <a:xfrm>
                <a:off x="455396" y="1978779"/>
                <a:ext cx="1999678" cy="369332"/>
              </a:xfrm>
              <a:prstGeom prst="rect">
                <a:avLst/>
              </a:prstGeom>
              <a:noFill/>
            </p:spPr>
            <p:txBody>
              <a:bodyPr wrap="square" rtlCol="0" anchor="ctr">
                <a:spAutoFit/>
              </a:bodyPr>
              <a:lstStyle/>
              <a:p>
                <a:r>
                  <a:rPr lang="it-IT" dirty="0" err="1">
                    <a:solidFill>
                      <a:srgbClr val="BC2E29"/>
                    </a:solidFill>
                    <a:latin typeface="Arial Rounded MT Bold" panose="020F0704030504030204" pitchFamily="34" charset="0"/>
                    <a:cs typeface="Arial" panose="020B0604020202020204" pitchFamily="34" charset="0"/>
                  </a:rPr>
                  <a:t>Microstructure</a:t>
                </a:r>
                <a:endParaRPr lang="en-GB" dirty="0">
                  <a:solidFill>
                    <a:srgbClr val="BC2E29"/>
                  </a:solidFill>
                  <a:latin typeface="Arial Rounded MT Bold" panose="020F0704030504030204" pitchFamily="34" charset="0"/>
                  <a:cs typeface="Arial" panose="020B0604020202020204" pitchFamily="34" charset="0"/>
                </a:endParaRPr>
              </a:p>
            </p:txBody>
          </p:sp>
          <p:sp>
            <p:nvSpPr>
              <p:cNvPr id="34" name="CasellaDiTesto 33">
                <a:extLst>
                  <a:ext uri="{FF2B5EF4-FFF2-40B4-BE49-F238E27FC236}">
                    <a16:creationId xmlns:a16="http://schemas.microsoft.com/office/drawing/2014/main" id="{1EC9D402-A13F-0B9F-825C-3FEABD7E104E}"/>
                  </a:ext>
                </a:extLst>
              </p:cNvPr>
              <p:cNvSpPr txBox="1"/>
              <p:nvPr/>
            </p:nvSpPr>
            <p:spPr>
              <a:xfrm>
                <a:off x="444252" y="2272484"/>
                <a:ext cx="5651748" cy="830997"/>
              </a:xfrm>
              <a:prstGeom prst="rect">
                <a:avLst/>
              </a:prstGeom>
              <a:noFill/>
            </p:spPr>
            <p:txBody>
              <a:bodyPr wrap="square" rtlCol="0" anchor="ctr">
                <a:spAutoFit/>
              </a:bodyPr>
              <a:lstStyle/>
              <a:p>
                <a:pPr lvl="0" rtl="0"/>
                <a:r>
                  <a:rPr lang="en-US" sz="1600" dirty="0">
                    <a:solidFill>
                      <a:srgbClr val="303030"/>
                    </a:solidFill>
                    <a:latin typeface="Arial"/>
                    <a:cs typeface="Arial"/>
                  </a:rPr>
                  <a:t>Due to the high cooling rates and rapid solidification, a unique microstructure is achieved </a:t>
                </a:r>
              </a:p>
              <a:p>
                <a:pPr lvl="0" rtl="0"/>
                <a:r>
                  <a:rPr lang="en-US" sz="1600" dirty="0">
                    <a:solidFill>
                      <a:srgbClr val="303030"/>
                    </a:solidFill>
                    <a:latin typeface="Arial"/>
                    <a:cs typeface="Arial"/>
                  </a:rPr>
                  <a:t>Lightweight, corrosion resistant and with high ductility</a:t>
                </a:r>
              </a:p>
            </p:txBody>
          </p:sp>
        </p:grpSp>
        <p:grpSp>
          <p:nvGrpSpPr>
            <p:cNvPr id="37" name="Gruppo 36">
              <a:extLst>
                <a:ext uri="{FF2B5EF4-FFF2-40B4-BE49-F238E27FC236}">
                  <a16:creationId xmlns:a16="http://schemas.microsoft.com/office/drawing/2014/main" id="{6B83B0A5-7761-295D-0BB0-194F81E231FC}"/>
                </a:ext>
              </a:extLst>
            </p:cNvPr>
            <p:cNvGrpSpPr/>
            <p:nvPr/>
          </p:nvGrpSpPr>
          <p:grpSpPr>
            <a:xfrm>
              <a:off x="1564037" y="3345802"/>
              <a:ext cx="5651748" cy="1368658"/>
              <a:chOff x="444252" y="1978779"/>
              <a:chExt cx="5651748" cy="1368658"/>
            </a:xfrm>
          </p:grpSpPr>
          <p:sp>
            <p:nvSpPr>
              <p:cNvPr id="38" name="CasellaDiTesto 37">
                <a:extLst>
                  <a:ext uri="{FF2B5EF4-FFF2-40B4-BE49-F238E27FC236}">
                    <a16:creationId xmlns:a16="http://schemas.microsoft.com/office/drawing/2014/main" id="{DCE314CC-0CA3-B2A2-1353-570A887BC563}"/>
                  </a:ext>
                </a:extLst>
              </p:cNvPr>
              <p:cNvSpPr txBox="1"/>
              <p:nvPr/>
            </p:nvSpPr>
            <p:spPr>
              <a:xfrm>
                <a:off x="455395" y="1978779"/>
                <a:ext cx="3033239" cy="369332"/>
              </a:xfrm>
              <a:prstGeom prst="rect">
                <a:avLst/>
              </a:prstGeom>
              <a:noFill/>
            </p:spPr>
            <p:txBody>
              <a:bodyPr wrap="square" rtlCol="0" anchor="ctr">
                <a:spAutoFit/>
              </a:bodyPr>
              <a:lstStyle/>
              <a:p>
                <a:r>
                  <a:rPr lang="it-IT" dirty="0" err="1">
                    <a:solidFill>
                      <a:srgbClr val="BC2E29"/>
                    </a:solidFill>
                    <a:latin typeface="Arial Rounded MT Bold" panose="020F0704030504030204" pitchFamily="34" charset="0"/>
                    <a:cs typeface="Arial" panose="020B0604020202020204" pitchFamily="34" charset="0"/>
                  </a:rPr>
                  <a:t>Topological</a:t>
                </a:r>
                <a:r>
                  <a:rPr lang="it-IT" dirty="0">
                    <a:solidFill>
                      <a:srgbClr val="BC2E29"/>
                    </a:solidFill>
                    <a:latin typeface="Arial Rounded MT Bold" panose="020F0704030504030204" pitchFamily="34" charset="0"/>
                    <a:cs typeface="Arial" panose="020B0604020202020204" pitchFamily="34" charset="0"/>
                  </a:rPr>
                  <a:t> </a:t>
                </a:r>
                <a:r>
                  <a:rPr lang="it-IT" dirty="0" err="1">
                    <a:solidFill>
                      <a:srgbClr val="BC2E29"/>
                    </a:solidFill>
                    <a:latin typeface="Arial Rounded MT Bold" panose="020F0704030504030204" pitchFamily="34" charset="0"/>
                    <a:cs typeface="Arial" panose="020B0604020202020204" pitchFamily="34" charset="0"/>
                  </a:rPr>
                  <a:t>Optimization</a:t>
                </a:r>
                <a:endParaRPr lang="en-GB" dirty="0">
                  <a:solidFill>
                    <a:srgbClr val="BC2E29"/>
                  </a:solidFill>
                  <a:latin typeface="Arial Rounded MT Bold" panose="020F0704030504030204" pitchFamily="34" charset="0"/>
                  <a:cs typeface="Arial" panose="020B0604020202020204" pitchFamily="34" charset="0"/>
                </a:endParaRPr>
              </a:p>
            </p:txBody>
          </p:sp>
          <p:sp>
            <p:nvSpPr>
              <p:cNvPr id="39" name="CasellaDiTesto 38">
                <a:extLst>
                  <a:ext uri="{FF2B5EF4-FFF2-40B4-BE49-F238E27FC236}">
                    <a16:creationId xmlns:a16="http://schemas.microsoft.com/office/drawing/2014/main" id="{946BB04B-CC01-A08D-1AB6-61705A311108}"/>
                  </a:ext>
                </a:extLst>
              </p:cNvPr>
              <p:cNvSpPr txBox="1"/>
              <p:nvPr/>
            </p:nvSpPr>
            <p:spPr>
              <a:xfrm>
                <a:off x="444252" y="2270219"/>
                <a:ext cx="5651748" cy="1077218"/>
              </a:xfrm>
              <a:prstGeom prst="rect">
                <a:avLst/>
              </a:prstGeom>
              <a:noFill/>
            </p:spPr>
            <p:txBody>
              <a:bodyPr wrap="square" rtlCol="0" anchor="ctr">
                <a:spAutoFit/>
              </a:bodyPr>
              <a:lstStyle/>
              <a:p>
                <a:pPr lvl="0" rtl="0"/>
                <a:r>
                  <a:rPr lang="en-US" sz="1600" dirty="0">
                    <a:solidFill>
                      <a:srgbClr val="303030"/>
                    </a:solidFill>
                    <a:latin typeface="Arial"/>
                    <a:cs typeface="Arial"/>
                  </a:rPr>
                  <a:t>Coupling these material properties with the design freedom provided by AM processes can enable high performance parts with a level of functionality previously impossible to achieve.</a:t>
                </a:r>
              </a:p>
            </p:txBody>
          </p:sp>
        </p:grpSp>
        <p:grpSp>
          <p:nvGrpSpPr>
            <p:cNvPr id="40" name="Gruppo 39">
              <a:extLst>
                <a:ext uri="{FF2B5EF4-FFF2-40B4-BE49-F238E27FC236}">
                  <a16:creationId xmlns:a16="http://schemas.microsoft.com/office/drawing/2014/main" id="{5F5DA062-6324-A64B-BEF7-79DF3E3E9074}"/>
                </a:ext>
              </a:extLst>
            </p:cNvPr>
            <p:cNvGrpSpPr/>
            <p:nvPr/>
          </p:nvGrpSpPr>
          <p:grpSpPr>
            <a:xfrm>
              <a:off x="1564037" y="4956781"/>
              <a:ext cx="5651748" cy="884755"/>
              <a:chOff x="444252" y="1978779"/>
              <a:chExt cx="5651748" cy="884755"/>
            </a:xfrm>
          </p:grpSpPr>
          <p:sp>
            <p:nvSpPr>
              <p:cNvPr id="41" name="CasellaDiTesto 40">
                <a:extLst>
                  <a:ext uri="{FF2B5EF4-FFF2-40B4-BE49-F238E27FC236}">
                    <a16:creationId xmlns:a16="http://schemas.microsoft.com/office/drawing/2014/main" id="{EF8C4D41-BF3E-CD30-7AC8-E31665089198}"/>
                  </a:ext>
                </a:extLst>
              </p:cNvPr>
              <p:cNvSpPr txBox="1"/>
              <p:nvPr/>
            </p:nvSpPr>
            <p:spPr>
              <a:xfrm>
                <a:off x="455396" y="1978779"/>
                <a:ext cx="1999678" cy="369332"/>
              </a:xfrm>
              <a:prstGeom prst="rect">
                <a:avLst/>
              </a:prstGeom>
              <a:noFill/>
            </p:spPr>
            <p:txBody>
              <a:bodyPr wrap="square" rtlCol="0" anchor="ctr">
                <a:spAutoFit/>
              </a:bodyPr>
              <a:lstStyle/>
              <a:p>
                <a:r>
                  <a:rPr lang="it-IT" dirty="0">
                    <a:solidFill>
                      <a:srgbClr val="BC2E29"/>
                    </a:solidFill>
                    <a:latin typeface="Arial Rounded MT Bold" panose="020F0704030504030204" pitchFamily="34" charset="0"/>
                    <a:cs typeface="Arial" panose="020B0604020202020204" pitchFamily="34" charset="0"/>
                  </a:rPr>
                  <a:t>Applications</a:t>
                </a:r>
                <a:endParaRPr lang="en-GB" dirty="0">
                  <a:solidFill>
                    <a:srgbClr val="BC2E29"/>
                  </a:solidFill>
                  <a:latin typeface="Arial Rounded MT Bold" panose="020F0704030504030204" pitchFamily="34" charset="0"/>
                  <a:cs typeface="Arial" panose="020B0604020202020204" pitchFamily="34" charset="0"/>
                </a:endParaRPr>
              </a:p>
            </p:txBody>
          </p:sp>
          <p:sp>
            <p:nvSpPr>
              <p:cNvPr id="145" name="CasellaDiTesto 144">
                <a:extLst>
                  <a:ext uri="{FF2B5EF4-FFF2-40B4-BE49-F238E27FC236}">
                    <a16:creationId xmlns:a16="http://schemas.microsoft.com/office/drawing/2014/main" id="{95BB9433-6195-AB10-C7AE-938B237F3E59}"/>
                  </a:ext>
                </a:extLst>
              </p:cNvPr>
              <p:cNvSpPr txBox="1"/>
              <p:nvPr/>
            </p:nvSpPr>
            <p:spPr>
              <a:xfrm>
                <a:off x="444252" y="2278759"/>
                <a:ext cx="5651748" cy="584775"/>
              </a:xfrm>
              <a:prstGeom prst="rect">
                <a:avLst/>
              </a:prstGeom>
              <a:noFill/>
            </p:spPr>
            <p:txBody>
              <a:bodyPr wrap="square" rtlCol="0" anchor="ctr">
                <a:spAutoFit/>
              </a:bodyPr>
              <a:lstStyle/>
              <a:p>
                <a:pPr lvl="0" rtl="0"/>
                <a:r>
                  <a:rPr lang="en-US" sz="1600" dirty="0">
                    <a:solidFill>
                      <a:srgbClr val="303030"/>
                    </a:solidFill>
                    <a:latin typeface="Arial"/>
                    <a:cs typeface="Arial"/>
                  </a:rPr>
                  <a:t>Wide range of highly loaded functional applications in aerospace, motorsport, automotive and robotics</a:t>
                </a:r>
              </a:p>
            </p:txBody>
          </p:sp>
        </p:grpSp>
      </p:grpSp>
      <p:grpSp>
        <p:nvGrpSpPr>
          <p:cNvPr id="146" name="Gruppo 145">
            <a:extLst>
              <a:ext uri="{FF2B5EF4-FFF2-40B4-BE49-F238E27FC236}">
                <a16:creationId xmlns:a16="http://schemas.microsoft.com/office/drawing/2014/main" id="{835DF0A7-5644-446C-AC64-893378448563}"/>
              </a:ext>
            </a:extLst>
          </p:cNvPr>
          <p:cNvGrpSpPr/>
          <p:nvPr/>
        </p:nvGrpSpPr>
        <p:grpSpPr>
          <a:xfrm>
            <a:off x="7401755" y="1066780"/>
            <a:ext cx="3284692" cy="5608373"/>
            <a:chOff x="7092198" y="1066780"/>
            <a:chExt cx="3284692" cy="5608373"/>
          </a:xfrm>
        </p:grpSpPr>
        <p:grpSp>
          <p:nvGrpSpPr>
            <p:cNvPr id="147" name="Gruppo 146">
              <a:extLst>
                <a:ext uri="{FF2B5EF4-FFF2-40B4-BE49-F238E27FC236}">
                  <a16:creationId xmlns:a16="http://schemas.microsoft.com/office/drawing/2014/main" id="{02B16E7D-B83F-7B81-4877-7EA48EB7AC84}"/>
                </a:ext>
              </a:extLst>
            </p:cNvPr>
            <p:cNvGrpSpPr/>
            <p:nvPr/>
          </p:nvGrpSpPr>
          <p:grpSpPr>
            <a:xfrm>
              <a:off x="7134440" y="1066780"/>
              <a:ext cx="3242450" cy="2638997"/>
              <a:chOff x="7134440" y="1066780"/>
              <a:chExt cx="3242450" cy="2638997"/>
            </a:xfrm>
          </p:grpSpPr>
          <p:grpSp>
            <p:nvGrpSpPr>
              <p:cNvPr id="383" name="Gruppo 382">
                <a:extLst>
                  <a:ext uri="{FF2B5EF4-FFF2-40B4-BE49-F238E27FC236}">
                    <a16:creationId xmlns:a16="http://schemas.microsoft.com/office/drawing/2014/main" id="{2994ABE4-0436-2851-8BBF-2CE1B648D25A}"/>
                  </a:ext>
                </a:extLst>
              </p:cNvPr>
              <p:cNvGrpSpPr/>
              <p:nvPr/>
            </p:nvGrpSpPr>
            <p:grpSpPr>
              <a:xfrm>
                <a:off x="7741893" y="1176000"/>
                <a:ext cx="2501754" cy="2295238"/>
                <a:chOff x="5200651" y="1211467"/>
                <a:chExt cx="2975610" cy="2729977"/>
              </a:xfrm>
            </p:grpSpPr>
            <p:cxnSp>
              <p:nvCxnSpPr>
                <p:cNvPr id="598" name="Connettore diritto 597">
                  <a:extLst>
                    <a:ext uri="{FF2B5EF4-FFF2-40B4-BE49-F238E27FC236}">
                      <a16:creationId xmlns:a16="http://schemas.microsoft.com/office/drawing/2014/main" id="{89D82BCD-BD0F-6E7F-EFC7-87E72647CD69}"/>
                    </a:ext>
                  </a:extLst>
                </p:cNvPr>
                <p:cNvCxnSpPr>
                  <a:cxnSpLocks/>
                </p:cNvCxnSpPr>
                <p:nvPr/>
              </p:nvCxnSpPr>
              <p:spPr>
                <a:xfrm>
                  <a:off x="5713094" y="1211467"/>
                  <a:ext cx="0" cy="2729977"/>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599" name="Connettore diritto 598">
                  <a:extLst>
                    <a:ext uri="{FF2B5EF4-FFF2-40B4-BE49-F238E27FC236}">
                      <a16:creationId xmlns:a16="http://schemas.microsoft.com/office/drawing/2014/main" id="{A5D70277-88C5-74C8-FF05-39651412585E}"/>
                    </a:ext>
                  </a:extLst>
                </p:cNvPr>
                <p:cNvCxnSpPr>
                  <a:cxnSpLocks/>
                </p:cNvCxnSpPr>
                <p:nvPr/>
              </p:nvCxnSpPr>
              <p:spPr>
                <a:xfrm>
                  <a:off x="5227319" y="1211467"/>
                  <a:ext cx="0" cy="2729977"/>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600" name="Connettore diritto 599">
                  <a:extLst>
                    <a:ext uri="{FF2B5EF4-FFF2-40B4-BE49-F238E27FC236}">
                      <a16:creationId xmlns:a16="http://schemas.microsoft.com/office/drawing/2014/main" id="{813D8BD9-86A3-2DA3-FF18-095A14E5A893}"/>
                    </a:ext>
                  </a:extLst>
                </p:cNvPr>
                <p:cNvCxnSpPr>
                  <a:cxnSpLocks/>
                </p:cNvCxnSpPr>
                <p:nvPr/>
              </p:nvCxnSpPr>
              <p:spPr>
                <a:xfrm>
                  <a:off x="6198869" y="1211467"/>
                  <a:ext cx="0" cy="2729977"/>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601" name="Connettore diritto 600">
                  <a:extLst>
                    <a:ext uri="{FF2B5EF4-FFF2-40B4-BE49-F238E27FC236}">
                      <a16:creationId xmlns:a16="http://schemas.microsoft.com/office/drawing/2014/main" id="{EFCE471C-9520-DDE2-7DD3-499642F8FCE3}"/>
                    </a:ext>
                  </a:extLst>
                </p:cNvPr>
                <p:cNvCxnSpPr>
                  <a:cxnSpLocks/>
                </p:cNvCxnSpPr>
                <p:nvPr/>
              </p:nvCxnSpPr>
              <p:spPr>
                <a:xfrm>
                  <a:off x="6682858" y="1211467"/>
                  <a:ext cx="0" cy="2729977"/>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602" name="Connettore diritto 601">
                  <a:extLst>
                    <a:ext uri="{FF2B5EF4-FFF2-40B4-BE49-F238E27FC236}">
                      <a16:creationId xmlns:a16="http://schemas.microsoft.com/office/drawing/2014/main" id="{750E42D7-FAB3-4539-DE03-B11E87E167BD}"/>
                    </a:ext>
                  </a:extLst>
                </p:cNvPr>
                <p:cNvCxnSpPr>
                  <a:cxnSpLocks/>
                </p:cNvCxnSpPr>
                <p:nvPr/>
              </p:nvCxnSpPr>
              <p:spPr>
                <a:xfrm>
                  <a:off x="7168633" y="1211467"/>
                  <a:ext cx="0" cy="2729977"/>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603" name="Connettore diritto 602">
                  <a:extLst>
                    <a:ext uri="{FF2B5EF4-FFF2-40B4-BE49-F238E27FC236}">
                      <a16:creationId xmlns:a16="http://schemas.microsoft.com/office/drawing/2014/main" id="{A5A1B555-9307-D930-E4EC-38CC00AD9359}"/>
                    </a:ext>
                  </a:extLst>
                </p:cNvPr>
                <p:cNvCxnSpPr>
                  <a:cxnSpLocks/>
                </p:cNvCxnSpPr>
                <p:nvPr/>
              </p:nvCxnSpPr>
              <p:spPr>
                <a:xfrm>
                  <a:off x="7654884" y="1211467"/>
                  <a:ext cx="0" cy="2729977"/>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604" name="Connettore diritto 603">
                  <a:extLst>
                    <a:ext uri="{FF2B5EF4-FFF2-40B4-BE49-F238E27FC236}">
                      <a16:creationId xmlns:a16="http://schemas.microsoft.com/office/drawing/2014/main" id="{A400C55B-AAD0-6D82-3B2A-8E980052DE3D}"/>
                    </a:ext>
                  </a:extLst>
                </p:cNvPr>
                <p:cNvCxnSpPr>
                  <a:cxnSpLocks/>
                </p:cNvCxnSpPr>
                <p:nvPr/>
              </p:nvCxnSpPr>
              <p:spPr>
                <a:xfrm>
                  <a:off x="8140839" y="1211467"/>
                  <a:ext cx="0" cy="2729977"/>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605" name="Connettore diritto 604">
                  <a:extLst>
                    <a:ext uri="{FF2B5EF4-FFF2-40B4-BE49-F238E27FC236}">
                      <a16:creationId xmlns:a16="http://schemas.microsoft.com/office/drawing/2014/main" id="{DBE59479-7FC0-C313-A574-2FDC238EAF7B}"/>
                    </a:ext>
                  </a:extLst>
                </p:cNvPr>
                <p:cNvCxnSpPr>
                  <a:cxnSpLocks/>
                </p:cNvCxnSpPr>
                <p:nvPr/>
              </p:nvCxnSpPr>
              <p:spPr>
                <a:xfrm flipH="1">
                  <a:off x="5200651" y="1759697"/>
                  <a:ext cx="2975610" cy="0"/>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606" name="Connettore diritto 605">
                  <a:extLst>
                    <a:ext uri="{FF2B5EF4-FFF2-40B4-BE49-F238E27FC236}">
                      <a16:creationId xmlns:a16="http://schemas.microsoft.com/office/drawing/2014/main" id="{1DAB333B-6E96-1187-C29C-40AF56381753}"/>
                    </a:ext>
                  </a:extLst>
                </p:cNvPr>
                <p:cNvCxnSpPr>
                  <a:cxnSpLocks/>
                </p:cNvCxnSpPr>
                <p:nvPr/>
              </p:nvCxnSpPr>
              <p:spPr>
                <a:xfrm flipH="1">
                  <a:off x="5200651" y="2304526"/>
                  <a:ext cx="2975610" cy="0"/>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607" name="Connettore diritto 606">
                  <a:extLst>
                    <a:ext uri="{FF2B5EF4-FFF2-40B4-BE49-F238E27FC236}">
                      <a16:creationId xmlns:a16="http://schemas.microsoft.com/office/drawing/2014/main" id="{EA25D8F1-A623-EC49-DE12-499C78D0E792}"/>
                    </a:ext>
                  </a:extLst>
                </p:cNvPr>
                <p:cNvCxnSpPr>
                  <a:cxnSpLocks/>
                </p:cNvCxnSpPr>
                <p:nvPr/>
              </p:nvCxnSpPr>
              <p:spPr>
                <a:xfrm flipH="1">
                  <a:off x="5200651" y="2849356"/>
                  <a:ext cx="2975610" cy="0"/>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608" name="Connettore diritto 607">
                  <a:extLst>
                    <a:ext uri="{FF2B5EF4-FFF2-40B4-BE49-F238E27FC236}">
                      <a16:creationId xmlns:a16="http://schemas.microsoft.com/office/drawing/2014/main" id="{01A93659-4F58-5631-CD44-532C0125434B}"/>
                    </a:ext>
                  </a:extLst>
                </p:cNvPr>
                <p:cNvCxnSpPr>
                  <a:cxnSpLocks/>
                </p:cNvCxnSpPr>
                <p:nvPr/>
              </p:nvCxnSpPr>
              <p:spPr>
                <a:xfrm flipH="1">
                  <a:off x="5200651" y="3394186"/>
                  <a:ext cx="2975610" cy="0"/>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uppo 383">
                <a:extLst>
                  <a:ext uri="{FF2B5EF4-FFF2-40B4-BE49-F238E27FC236}">
                    <a16:creationId xmlns:a16="http://schemas.microsoft.com/office/drawing/2014/main" id="{D64E53F3-BEC5-F5A4-2E4B-7A4959CF6822}"/>
                  </a:ext>
                </a:extLst>
              </p:cNvPr>
              <p:cNvGrpSpPr/>
              <p:nvPr/>
            </p:nvGrpSpPr>
            <p:grpSpPr>
              <a:xfrm>
                <a:off x="7688215" y="1423238"/>
                <a:ext cx="2610504" cy="298260"/>
                <a:chOff x="5136807" y="1505534"/>
                <a:chExt cx="3104958" cy="354754"/>
              </a:xfrm>
            </p:grpSpPr>
            <p:cxnSp>
              <p:nvCxnSpPr>
                <p:cNvPr id="589" name="Connettore diritto 588">
                  <a:extLst>
                    <a:ext uri="{FF2B5EF4-FFF2-40B4-BE49-F238E27FC236}">
                      <a16:creationId xmlns:a16="http://schemas.microsoft.com/office/drawing/2014/main" id="{6050E7AC-C069-C97C-A36F-8C543F3EB154}"/>
                    </a:ext>
                  </a:extLst>
                </p:cNvPr>
                <p:cNvCxnSpPr>
                  <a:cxnSpLocks/>
                </p:cNvCxnSpPr>
                <p:nvPr/>
              </p:nvCxnSpPr>
              <p:spPr>
                <a:xfrm flipH="1" flipV="1">
                  <a:off x="5200651" y="1558290"/>
                  <a:ext cx="2975610" cy="196623"/>
                </a:xfrm>
                <a:prstGeom prst="line">
                  <a:avLst/>
                </a:prstGeom>
                <a:ln w="9525" cap="flat">
                  <a:solidFill>
                    <a:srgbClr val="BC2E29"/>
                  </a:solidFill>
                  <a:prstDash val="solid"/>
                </a:ln>
              </p:spPr>
              <p:style>
                <a:lnRef idx="1">
                  <a:schemeClr val="accent1"/>
                </a:lnRef>
                <a:fillRef idx="0">
                  <a:schemeClr val="accent1"/>
                </a:fillRef>
                <a:effectRef idx="0">
                  <a:schemeClr val="accent1"/>
                </a:effectRef>
                <a:fontRef idx="minor">
                  <a:schemeClr val="tx1"/>
                </a:fontRef>
              </p:style>
            </p:cxnSp>
            <p:grpSp>
              <p:nvGrpSpPr>
                <p:cNvPr id="590" name="Gruppo 589">
                  <a:extLst>
                    <a:ext uri="{FF2B5EF4-FFF2-40B4-BE49-F238E27FC236}">
                      <a16:creationId xmlns:a16="http://schemas.microsoft.com/office/drawing/2014/main" id="{1B38F5EB-7551-926C-5B38-0E75082D4E89}"/>
                    </a:ext>
                  </a:extLst>
                </p:cNvPr>
                <p:cNvGrpSpPr/>
                <p:nvPr/>
              </p:nvGrpSpPr>
              <p:grpSpPr>
                <a:xfrm>
                  <a:off x="8099238" y="1740959"/>
                  <a:ext cx="142527" cy="119329"/>
                  <a:chOff x="7927994" y="1811088"/>
                  <a:chExt cx="142527" cy="119329"/>
                </a:xfrm>
              </p:grpSpPr>
              <p:sp>
                <p:nvSpPr>
                  <p:cNvPr id="596" name="Rettangolo 595">
                    <a:extLst>
                      <a:ext uri="{FF2B5EF4-FFF2-40B4-BE49-F238E27FC236}">
                        <a16:creationId xmlns:a16="http://schemas.microsoft.com/office/drawing/2014/main" id="{D509FFC8-5E8D-E205-0769-ACFE61AB9F62}"/>
                      </a:ext>
                    </a:extLst>
                  </p:cNvPr>
                  <p:cNvSpPr/>
                  <p:nvPr/>
                </p:nvSpPr>
                <p:spPr>
                  <a:xfrm rot="2700000">
                    <a:off x="7927994" y="1821051"/>
                    <a:ext cx="83463" cy="83463"/>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7" name="Rettangolo 596">
                    <a:extLst>
                      <a:ext uri="{FF2B5EF4-FFF2-40B4-BE49-F238E27FC236}">
                        <a16:creationId xmlns:a16="http://schemas.microsoft.com/office/drawing/2014/main" id="{230EF4FB-4047-DCD3-9665-D94EF1853D16}"/>
                      </a:ext>
                    </a:extLst>
                  </p:cNvPr>
                  <p:cNvSpPr/>
                  <p:nvPr/>
                </p:nvSpPr>
                <p:spPr>
                  <a:xfrm>
                    <a:off x="8000916" y="1811088"/>
                    <a:ext cx="69605" cy="119329"/>
                  </a:xfrm>
                  <a:prstGeom prst="rect">
                    <a:avLst/>
                  </a:prstGeom>
                  <a:solidFill>
                    <a:srgbClr val="E8E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1" name="Gruppo 590">
                  <a:extLst>
                    <a:ext uri="{FF2B5EF4-FFF2-40B4-BE49-F238E27FC236}">
                      <a16:creationId xmlns:a16="http://schemas.microsoft.com/office/drawing/2014/main" id="{24CB43F3-7F6A-8F8E-073F-FCC1A06AFC47}"/>
                    </a:ext>
                  </a:extLst>
                </p:cNvPr>
                <p:cNvGrpSpPr/>
                <p:nvPr/>
              </p:nvGrpSpPr>
              <p:grpSpPr>
                <a:xfrm>
                  <a:off x="5136807" y="1505534"/>
                  <a:ext cx="134318" cy="119329"/>
                  <a:chOff x="7877139" y="1811088"/>
                  <a:chExt cx="134318" cy="119329"/>
                </a:xfrm>
              </p:grpSpPr>
              <p:sp>
                <p:nvSpPr>
                  <p:cNvPr id="594" name="Rettangolo 593">
                    <a:extLst>
                      <a:ext uri="{FF2B5EF4-FFF2-40B4-BE49-F238E27FC236}">
                        <a16:creationId xmlns:a16="http://schemas.microsoft.com/office/drawing/2014/main" id="{BCB381B3-8910-4E03-E583-B5748F547848}"/>
                      </a:ext>
                    </a:extLst>
                  </p:cNvPr>
                  <p:cNvSpPr/>
                  <p:nvPr/>
                </p:nvSpPr>
                <p:spPr>
                  <a:xfrm rot="2700000">
                    <a:off x="7927994" y="1821051"/>
                    <a:ext cx="83463" cy="83463"/>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5" name="Rettangolo 594">
                    <a:extLst>
                      <a:ext uri="{FF2B5EF4-FFF2-40B4-BE49-F238E27FC236}">
                        <a16:creationId xmlns:a16="http://schemas.microsoft.com/office/drawing/2014/main" id="{3976CF75-2DD0-4EDF-3E4E-CE3E7F6B229F}"/>
                      </a:ext>
                    </a:extLst>
                  </p:cNvPr>
                  <p:cNvSpPr/>
                  <p:nvPr/>
                </p:nvSpPr>
                <p:spPr>
                  <a:xfrm>
                    <a:off x="7877139" y="1811088"/>
                    <a:ext cx="69605" cy="119329"/>
                  </a:xfrm>
                  <a:prstGeom prst="rect">
                    <a:avLst/>
                  </a:prstGeom>
                  <a:solidFill>
                    <a:srgbClr val="E8E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92" name="Rettangolo 591">
                  <a:extLst>
                    <a:ext uri="{FF2B5EF4-FFF2-40B4-BE49-F238E27FC236}">
                      <a16:creationId xmlns:a16="http://schemas.microsoft.com/office/drawing/2014/main" id="{E4DA9E85-7EA9-1865-8ED5-469C40E66B66}"/>
                    </a:ext>
                  </a:extLst>
                </p:cNvPr>
                <p:cNvSpPr/>
                <p:nvPr/>
              </p:nvSpPr>
              <p:spPr>
                <a:xfrm rot="2700000">
                  <a:off x="6158209" y="1630065"/>
                  <a:ext cx="83463" cy="83463"/>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3" name="Rettangolo 592">
                  <a:extLst>
                    <a:ext uri="{FF2B5EF4-FFF2-40B4-BE49-F238E27FC236}">
                      <a16:creationId xmlns:a16="http://schemas.microsoft.com/office/drawing/2014/main" id="{E170FFC1-FB1A-8549-A320-D63CF9F16FA2}"/>
                    </a:ext>
                  </a:extLst>
                </p:cNvPr>
                <p:cNvSpPr/>
                <p:nvPr/>
              </p:nvSpPr>
              <p:spPr>
                <a:xfrm rot="2700000">
                  <a:off x="7127023" y="1598639"/>
                  <a:ext cx="83463" cy="83463"/>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5" name="Gruppo 384">
                <a:extLst>
                  <a:ext uri="{FF2B5EF4-FFF2-40B4-BE49-F238E27FC236}">
                    <a16:creationId xmlns:a16="http://schemas.microsoft.com/office/drawing/2014/main" id="{937292B1-EAF4-CF67-FF03-C8AC475561AE}"/>
                  </a:ext>
                </a:extLst>
              </p:cNvPr>
              <p:cNvGrpSpPr/>
              <p:nvPr/>
            </p:nvGrpSpPr>
            <p:grpSpPr>
              <a:xfrm>
                <a:off x="7738689" y="2805767"/>
                <a:ext cx="2508161" cy="352705"/>
                <a:chOff x="5196841" y="3149926"/>
                <a:chExt cx="2983230" cy="419510"/>
              </a:xfrm>
            </p:grpSpPr>
            <p:cxnSp>
              <p:nvCxnSpPr>
                <p:cNvPr id="584" name="Connettore diritto 583">
                  <a:extLst>
                    <a:ext uri="{FF2B5EF4-FFF2-40B4-BE49-F238E27FC236}">
                      <a16:creationId xmlns:a16="http://schemas.microsoft.com/office/drawing/2014/main" id="{8B8C27D7-ECAE-D89B-973F-7D5B1E43DC15}"/>
                    </a:ext>
                  </a:extLst>
                </p:cNvPr>
                <p:cNvCxnSpPr>
                  <a:cxnSpLocks/>
                </p:cNvCxnSpPr>
                <p:nvPr/>
              </p:nvCxnSpPr>
              <p:spPr>
                <a:xfrm flipH="1" flipV="1">
                  <a:off x="5200651" y="3235460"/>
                  <a:ext cx="2979420" cy="333976"/>
                </a:xfrm>
                <a:prstGeom prst="line">
                  <a:avLst/>
                </a:prstGeom>
                <a:ln w="9525" cap="flat">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85" name="Ovale 584">
                  <a:extLst>
                    <a:ext uri="{FF2B5EF4-FFF2-40B4-BE49-F238E27FC236}">
                      <a16:creationId xmlns:a16="http://schemas.microsoft.com/office/drawing/2014/main" id="{C551AB51-F848-C71C-6535-1FEEFF5F9932}"/>
                    </a:ext>
                  </a:extLst>
                </p:cNvPr>
                <p:cNvSpPr/>
                <p:nvPr/>
              </p:nvSpPr>
              <p:spPr>
                <a:xfrm>
                  <a:off x="6156959" y="3372075"/>
                  <a:ext cx="80010" cy="80010"/>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6" name="Ovale 585">
                  <a:extLst>
                    <a:ext uri="{FF2B5EF4-FFF2-40B4-BE49-F238E27FC236}">
                      <a16:creationId xmlns:a16="http://schemas.microsoft.com/office/drawing/2014/main" id="{FC98B1EC-4925-E130-5C77-B64212549C6E}"/>
                    </a:ext>
                  </a:extLst>
                </p:cNvPr>
                <p:cNvSpPr/>
                <p:nvPr/>
              </p:nvSpPr>
              <p:spPr>
                <a:xfrm>
                  <a:off x="7126842" y="3434683"/>
                  <a:ext cx="80010" cy="80010"/>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7" name="Ovale 586">
                  <a:extLst>
                    <a:ext uri="{FF2B5EF4-FFF2-40B4-BE49-F238E27FC236}">
                      <a16:creationId xmlns:a16="http://schemas.microsoft.com/office/drawing/2014/main" id="{19DCB8FB-46BF-E099-08A4-C95F7FE1B670}"/>
                    </a:ext>
                  </a:extLst>
                </p:cNvPr>
                <p:cNvSpPr/>
                <p:nvPr/>
              </p:nvSpPr>
              <p:spPr>
                <a:xfrm>
                  <a:off x="8098459" y="3438609"/>
                  <a:ext cx="80010" cy="80010"/>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8" name="Ovale 587">
                  <a:extLst>
                    <a:ext uri="{FF2B5EF4-FFF2-40B4-BE49-F238E27FC236}">
                      <a16:creationId xmlns:a16="http://schemas.microsoft.com/office/drawing/2014/main" id="{6C6D74A7-8B04-BA85-36F3-3FA5DED0B956}"/>
                    </a:ext>
                  </a:extLst>
                </p:cNvPr>
                <p:cNvSpPr/>
                <p:nvPr/>
              </p:nvSpPr>
              <p:spPr>
                <a:xfrm>
                  <a:off x="5196841" y="3149926"/>
                  <a:ext cx="80010" cy="80010"/>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6" name="Gruppo 385">
                <a:extLst>
                  <a:ext uri="{FF2B5EF4-FFF2-40B4-BE49-F238E27FC236}">
                    <a16:creationId xmlns:a16="http://schemas.microsoft.com/office/drawing/2014/main" id="{16382358-A5EA-8017-1ED7-AB7A8E988802}"/>
                  </a:ext>
                </a:extLst>
              </p:cNvPr>
              <p:cNvGrpSpPr/>
              <p:nvPr/>
            </p:nvGrpSpPr>
            <p:grpSpPr>
              <a:xfrm>
                <a:off x="7741893" y="1174494"/>
                <a:ext cx="2504957" cy="2298345"/>
                <a:chOff x="5200651" y="1209675"/>
                <a:chExt cx="2979420" cy="2733673"/>
              </a:xfrm>
            </p:grpSpPr>
            <p:sp>
              <p:nvSpPr>
                <p:cNvPr id="409" name="Rettangolo 408">
                  <a:extLst>
                    <a:ext uri="{FF2B5EF4-FFF2-40B4-BE49-F238E27FC236}">
                      <a16:creationId xmlns:a16="http://schemas.microsoft.com/office/drawing/2014/main" id="{51F86CF9-2245-F0B3-C687-51CB18000F67}"/>
                    </a:ext>
                  </a:extLst>
                </p:cNvPr>
                <p:cNvSpPr/>
                <p:nvPr/>
              </p:nvSpPr>
              <p:spPr>
                <a:xfrm>
                  <a:off x="5200651" y="1209675"/>
                  <a:ext cx="2975610" cy="2731769"/>
                </a:xfrm>
                <a:prstGeom prst="rect">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10" name="Gruppo 409">
                  <a:extLst>
                    <a:ext uri="{FF2B5EF4-FFF2-40B4-BE49-F238E27FC236}">
                      <a16:creationId xmlns:a16="http://schemas.microsoft.com/office/drawing/2014/main" id="{4506F351-A2E4-E4B1-7A1B-59C10EA77FB5}"/>
                    </a:ext>
                  </a:extLst>
                </p:cNvPr>
                <p:cNvGrpSpPr/>
                <p:nvPr/>
              </p:nvGrpSpPr>
              <p:grpSpPr>
                <a:xfrm>
                  <a:off x="5200651" y="1319641"/>
                  <a:ext cx="60959" cy="2511698"/>
                  <a:chOff x="5200651" y="1319641"/>
                  <a:chExt cx="60959" cy="2511698"/>
                </a:xfrm>
              </p:grpSpPr>
              <p:cxnSp>
                <p:nvCxnSpPr>
                  <p:cNvPr id="560" name="Connettore diritto 559">
                    <a:extLst>
                      <a:ext uri="{FF2B5EF4-FFF2-40B4-BE49-F238E27FC236}">
                        <a16:creationId xmlns:a16="http://schemas.microsoft.com/office/drawing/2014/main" id="{9FDF896D-D218-80D5-B932-AEA5C487B3B9}"/>
                      </a:ext>
                    </a:extLst>
                  </p:cNvPr>
                  <p:cNvCxnSpPr>
                    <a:cxnSpLocks/>
                  </p:cNvCxnSpPr>
                  <p:nvPr/>
                </p:nvCxnSpPr>
                <p:spPr>
                  <a:xfrm flipH="1">
                    <a:off x="5200651" y="3394186"/>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1" name="Connettore diritto 560">
                    <a:extLst>
                      <a:ext uri="{FF2B5EF4-FFF2-40B4-BE49-F238E27FC236}">
                        <a16:creationId xmlns:a16="http://schemas.microsoft.com/office/drawing/2014/main" id="{16866690-2FAE-CC9C-D797-9085EB461171}"/>
                      </a:ext>
                    </a:extLst>
                  </p:cNvPr>
                  <p:cNvCxnSpPr>
                    <a:cxnSpLocks/>
                  </p:cNvCxnSpPr>
                  <p:nvPr/>
                </p:nvCxnSpPr>
                <p:spPr>
                  <a:xfrm flipH="1">
                    <a:off x="5200651" y="350277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2" name="Connettore diritto 561">
                    <a:extLst>
                      <a:ext uri="{FF2B5EF4-FFF2-40B4-BE49-F238E27FC236}">
                        <a16:creationId xmlns:a16="http://schemas.microsoft.com/office/drawing/2014/main" id="{D85B99C8-50AB-0D67-4200-CF4D899FA0C9}"/>
                      </a:ext>
                    </a:extLst>
                  </p:cNvPr>
                  <p:cNvCxnSpPr>
                    <a:cxnSpLocks/>
                  </p:cNvCxnSpPr>
                  <p:nvPr/>
                </p:nvCxnSpPr>
                <p:spPr>
                  <a:xfrm flipH="1">
                    <a:off x="5200651" y="361385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3" name="Connettore diritto 562">
                    <a:extLst>
                      <a:ext uri="{FF2B5EF4-FFF2-40B4-BE49-F238E27FC236}">
                        <a16:creationId xmlns:a16="http://schemas.microsoft.com/office/drawing/2014/main" id="{5D16E95D-F7CE-7460-2C0B-8A8D36FEF843}"/>
                      </a:ext>
                    </a:extLst>
                  </p:cNvPr>
                  <p:cNvCxnSpPr>
                    <a:cxnSpLocks/>
                  </p:cNvCxnSpPr>
                  <p:nvPr/>
                </p:nvCxnSpPr>
                <p:spPr>
                  <a:xfrm flipH="1">
                    <a:off x="5200651" y="372275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4" name="Connettore diritto 563">
                    <a:extLst>
                      <a:ext uri="{FF2B5EF4-FFF2-40B4-BE49-F238E27FC236}">
                        <a16:creationId xmlns:a16="http://schemas.microsoft.com/office/drawing/2014/main" id="{A16D8A69-6D21-0D34-DDB8-27688B26E044}"/>
                      </a:ext>
                    </a:extLst>
                  </p:cNvPr>
                  <p:cNvCxnSpPr>
                    <a:cxnSpLocks/>
                  </p:cNvCxnSpPr>
                  <p:nvPr/>
                </p:nvCxnSpPr>
                <p:spPr>
                  <a:xfrm flipH="1">
                    <a:off x="5200651" y="383133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5" name="Connettore diritto 564">
                    <a:extLst>
                      <a:ext uri="{FF2B5EF4-FFF2-40B4-BE49-F238E27FC236}">
                        <a16:creationId xmlns:a16="http://schemas.microsoft.com/office/drawing/2014/main" id="{0D851A80-2FF9-D600-5F05-C523774A2194}"/>
                      </a:ext>
                    </a:extLst>
                  </p:cNvPr>
                  <p:cNvCxnSpPr>
                    <a:cxnSpLocks/>
                  </p:cNvCxnSpPr>
                  <p:nvPr/>
                </p:nvCxnSpPr>
                <p:spPr>
                  <a:xfrm flipH="1">
                    <a:off x="5200651" y="2849356"/>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6" name="Connettore diritto 565">
                    <a:extLst>
                      <a:ext uri="{FF2B5EF4-FFF2-40B4-BE49-F238E27FC236}">
                        <a16:creationId xmlns:a16="http://schemas.microsoft.com/office/drawing/2014/main" id="{B5345B03-1E33-E716-28EF-644534E0EB69}"/>
                      </a:ext>
                    </a:extLst>
                  </p:cNvPr>
                  <p:cNvCxnSpPr>
                    <a:cxnSpLocks/>
                  </p:cNvCxnSpPr>
                  <p:nvPr/>
                </p:nvCxnSpPr>
                <p:spPr>
                  <a:xfrm flipH="1">
                    <a:off x="5200651" y="295794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7" name="Connettore diritto 566">
                    <a:extLst>
                      <a:ext uri="{FF2B5EF4-FFF2-40B4-BE49-F238E27FC236}">
                        <a16:creationId xmlns:a16="http://schemas.microsoft.com/office/drawing/2014/main" id="{1A31E367-B4B0-8CDD-B75C-5205D955B878}"/>
                      </a:ext>
                    </a:extLst>
                  </p:cNvPr>
                  <p:cNvCxnSpPr>
                    <a:cxnSpLocks/>
                  </p:cNvCxnSpPr>
                  <p:nvPr/>
                </p:nvCxnSpPr>
                <p:spPr>
                  <a:xfrm flipH="1">
                    <a:off x="5200651" y="306902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8" name="Connettore diritto 567">
                    <a:extLst>
                      <a:ext uri="{FF2B5EF4-FFF2-40B4-BE49-F238E27FC236}">
                        <a16:creationId xmlns:a16="http://schemas.microsoft.com/office/drawing/2014/main" id="{2F07FD7C-9E7C-DDD2-046C-4B6C7AAE8F31}"/>
                      </a:ext>
                    </a:extLst>
                  </p:cNvPr>
                  <p:cNvCxnSpPr>
                    <a:cxnSpLocks/>
                  </p:cNvCxnSpPr>
                  <p:nvPr/>
                </p:nvCxnSpPr>
                <p:spPr>
                  <a:xfrm flipH="1">
                    <a:off x="5200651" y="317792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69" name="Connettore diritto 568">
                    <a:extLst>
                      <a:ext uri="{FF2B5EF4-FFF2-40B4-BE49-F238E27FC236}">
                        <a16:creationId xmlns:a16="http://schemas.microsoft.com/office/drawing/2014/main" id="{A466EB10-50F6-A9BD-6297-3DB4C94E4F52}"/>
                      </a:ext>
                    </a:extLst>
                  </p:cNvPr>
                  <p:cNvCxnSpPr>
                    <a:cxnSpLocks/>
                  </p:cNvCxnSpPr>
                  <p:nvPr/>
                </p:nvCxnSpPr>
                <p:spPr>
                  <a:xfrm flipH="1">
                    <a:off x="5200651" y="328650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0" name="Connettore diritto 569">
                    <a:extLst>
                      <a:ext uri="{FF2B5EF4-FFF2-40B4-BE49-F238E27FC236}">
                        <a16:creationId xmlns:a16="http://schemas.microsoft.com/office/drawing/2014/main" id="{EFF1C641-C825-55FE-EDB1-63BF59098DE4}"/>
                      </a:ext>
                    </a:extLst>
                  </p:cNvPr>
                  <p:cNvCxnSpPr>
                    <a:cxnSpLocks/>
                  </p:cNvCxnSpPr>
                  <p:nvPr/>
                </p:nvCxnSpPr>
                <p:spPr>
                  <a:xfrm flipH="1">
                    <a:off x="5200651" y="2304526"/>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1" name="Connettore diritto 570">
                    <a:extLst>
                      <a:ext uri="{FF2B5EF4-FFF2-40B4-BE49-F238E27FC236}">
                        <a16:creationId xmlns:a16="http://schemas.microsoft.com/office/drawing/2014/main" id="{9E6F9ED9-1CF6-EA11-ACDD-CE93F23E7065}"/>
                      </a:ext>
                    </a:extLst>
                  </p:cNvPr>
                  <p:cNvCxnSpPr>
                    <a:cxnSpLocks/>
                  </p:cNvCxnSpPr>
                  <p:nvPr/>
                </p:nvCxnSpPr>
                <p:spPr>
                  <a:xfrm flipH="1">
                    <a:off x="5200651" y="241311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2" name="Connettore diritto 571">
                    <a:extLst>
                      <a:ext uri="{FF2B5EF4-FFF2-40B4-BE49-F238E27FC236}">
                        <a16:creationId xmlns:a16="http://schemas.microsoft.com/office/drawing/2014/main" id="{8F0E8FF4-69AD-B8BC-4FCF-2E3211F61F7D}"/>
                      </a:ext>
                    </a:extLst>
                  </p:cNvPr>
                  <p:cNvCxnSpPr>
                    <a:cxnSpLocks/>
                  </p:cNvCxnSpPr>
                  <p:nvPr/>
                </p:nvCxnSpPr>
                <p:spPr>
                  <a:xfrm flipH="1">
                    <a:off x="5200651" y="252419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3" name="Connettore diritto 572">
                    <a:extLst>
                      <a:ext uri="{FF2B5EF4-FFF2-40B4-BE49-F238E27FC236}">
                        <a16:creationId xmlns:a16="http://schemas.microsoft.com/office/drawing/2014/main" id="{7A380AA2-32E2-6587-3B78-3A69FDD9F8CC}"/>
                      </a:ext>
                    </a:extLst>
                  </p:cNvPr>
                  <p:cNvCxnSpPr>
                    <a:cxnSpLocks/>
                  </p:cNvCxnSpPr>
                  <p:nvPr/>
                </p:nvCxnSpPr>
                <p:spPr>
                  <a:xfrm flipH="1">
                    <a:off x="5200651" y="263309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4" name="Connettore diritto 573">
                    <a:extLst>
                      <a:ext uri="{FF2B5EF4-FFF2-40B4-BE49-F238E27FC236}">
                        <a16:creationId xmlns:a16="http://schemas.microsoft.com/office/drawing/2014/main" id="{B7951D28-5564-B830-16DB-B1E54FAB0E43}"/>
                      </a:ext>
                    </a:extLst>
                  </p:cNvPr>
                  <p:cNvCxnSpPr>
                    <a:cxnSpLocks/>
                  </p:cNvCxnSpPr>
                  <p:nvPr/>
                </p:nvCxnSpPr>
                <p:spPr>
                  <a:xfrm flipH="1">
                    <a:off x="5200651" y="274167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5" name="Connettore diritto 574">
                    <a:extLst>
                      <a:ext uri="{FF2B5EF4-FFF2-40B4-BE49-F238E27FC236}">
                        <a16:creationId xmlns:a16="http://schemas.microsoft.com/office/drawing/2014/main" id="{F338E104-B6A3-911E-6877-CB19C5A2B39A}"/>
                      </a:ext>
                    </a:extLst>
                  </p:cNvPr>
                  <p:cNvCxnSpPr>
                    <a:cxnSpLocks/>
                  </p:cNvCxnSpPr>
                  <p:nvPr/>
                </p:nvCxnSpPr>
                <p:spPr>
                  <a:xfrm flipH="1">
                    <a:off x="5200651" y="1759696"/>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6" name="Connettore diritto 575">
                    <a:extLst>
                      <a:ext uri="{FF2B5EF4-FFF2-40B4-BE49-F238E27FC236}">
                        <a16:creationId xmlns:a16="http://schemas.microsoft.com/office/drawing/2014/main" id="{595C3B47-128A-6410-C087-6387474E6DF6}"/>
                      </a:ext>
                    </a:extLst>
                  </p:cNvPr>
                  <p:cNvCxnSpPr>
                    <a:cxnSpLocks/>
                  </p:cNvCxnSpPr>
                  <p:nvPr/>
                </p:nvCxnSpPr>
                <p:spPr>
                  <a:xfrm flipH="1">
                    <a:off x="5200651" y="186828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7" name="Connettore diritto 576">
                    <a:extLst>
                      <a:ext uri="{FF2B5EF4-FFF2-40B4-BE49-F238E27FC236}">
                        <a16:creationId xmlns:a16="http://schemas.microsoft.com/office/drawing/2014/main" id="{33358895-6E69-C191-4919-A1936FF11BB6}"/>
                      </a:ext>
                    </a:extLst>
                  </p:cNvPr>
                  <p:cNvCxnSpPr>
                    <a:cxnSpLocks/>
                  </p:cNvCxnSpPr>
                  <p:nvPr/>
                </p:nvCxnSpPr>
                <p:spPr>
                  <a:xfrm flipH="1">
                    <a:off x="5200651" y="197936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8" name="Connettore diritto 577">
                    <a:extLst>
                      <a:ext uri="{FF2B5EF4-FFF2-40B4-BE49-F238E27FC236}">
                        <a16:creationId xmlns:a16="http://schemas.microsoft.com/office/drawing/2014/main" id="{233C2A21-31BC-348B-EEA0-B60BCD0DDACE}"/>
                      </a:ext>
                    </a:extLst>
                  </p:cNvPr>
                  <p:cNvCxnSpPr>
                    <a:cxnSpLocks/>
                  </p:cNvCxnSpPr>
                  <p:nvPr/>
                </p:nvCxnSpPr>
                <p:spPr>
                  <a:xfrm flipH="1">
                    <a:off x="5200651" y="208826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79" name="Connettore diritto 578">
                    <a:extLst>
                      <a:ext uri="{FF2B5EF4-FFF2-40B4-BE49-F238E27FC236}">
                        <a16:creationId xmlns:a16="http://schemas.microsoft.com/office/drawing/2014/main" id="{63700A28-F76E-FD9E-7B9C-9B77AA0BC976}"/>
                      </a:ext>
                    </a:extLst>
                  </p:cNvPr>
                  <p:cNvCxnSpPr>
                    <a:cxnSpLocks/>
                  </p:cNvCxnSpPr>
                  <p:nvPr/>
                </p:nvCxnSpPr>
                <p:spPr>
                  <a:xfrm flipH="1">
                    <a:off x="5200651" y="219684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80" name="Connettore diritto 579">
                    <a:extLst>
                      <a:ext uri="{FF2B5EF4-FFF2-40B4-BE49-F238E27FC236}">
                        <a16:creationId xmlns:a16="http://schemas.microsoft.com/office/drawing/2014/main" id="{4B3497E2-E45F-F789-E1E2-1C2A5ED8CCEB}"/>
                      </a:ext>
                    </a:extLst>
                  </p:cNvPr>
                  <p:cNvCxnSpPr>
                    <a:cxnSpLocks/>
                  </p:cNvCxnSpPr>
                  <p:nvPr/>
                </p:nvCxnSpPr>
                <p:spPr>
                  <a:xfrm flipH="1">
                    <a:off x="5200651" y="131964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81" name="Connettore diritto 580">
                    <a:extLst>
                      <a:ext uri="{FF2B5EF4-FFF2-40B4-BE49-F238E27FC236}">
                        <a16:creationId xmlns:a16="http://schemas.microsoft.com/office/drawing/2014/main" id="{105130FC-B15C-133F-06DF-C405EBFFD269}"/>
                      </a:ext>
                    </a:extLst>
                  </p:cNvPr>
                  <p:cNvCxnSpPr>
                    <a:cxnSpLocks/>
                  </p:cNvCxnSpPr>
                  <p:nvPr/>
                </p:nvCxnSpPr>
                <p:spPr>
                  <a:xfrm flipH="1">
                    <a:off x="5200651" y="143072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82" name="Connettore diritto 581">
                    <a:extLst>
                      <a:ext uri="{FF2B5EF4-FFF2-40B4-BE49-F238E27FC236}">
                        <a16:creationId xmlns:a16="http://schemas.microsoft.com/office/drawing/2014/main" id="{2C753150-21EF-F11A-B9E9-669D172D83AB}"/>
                      </a:ext>
                    </a:extLst>
                  </p:cNvPr>
                  <p:cNvCxnSpPr>
                    <a:cxnSpLocks/>
                  </p:cNvCxnSpPr>
                  <p:nvPr/>
                </p:nvCxnSpPr>
                <p:spPr>
                  <a:xfrm flipH="1">
                    <a:off x="5200651" y="153962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83" name="Connettore diritto 582">
                    <a:extLst>
                      <a:ext uri="{FF2B5EF4-FFF2-40B4-BE49-F238E27FC236}">
                        <a16:creationId xmlns:a16="http://schemas.microsoft.com/office/drawing/2014/main" id="{CD3391EC-810D-351A-2126-773A73E3AA3C}"/>
                      </a:ext>
                    </a:extLst>
                  </p:cNvPr>
                  <p:cNvCxnSpPr>
                    <a:cxnSpLocks/>
                  </p:cNvCxnSpPr>
                  <p:nvPr/>
                </p:nvCxnSpPr>
                <p:spPr>
                  <a:xfrm flipH="1">
                    <a:off x="5200651" y="164820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11" name="Gruppo 410">
                  <a:extLst>
                    <a:ext uri="{FF2B5EF4-FFF2-40B4-BE49-F238E27FC236}">
                      <a16:creationId xmlns:a16="http://schemas.microsoft.com/office/drawing/2014/main" id="{5EC9074F-918B-4C76-355F-7277A9BEE7C9}"/>
                    </a:ext>
                  </a:extLst>
                </p:cNvPr>
                <p:cNvGrpSpPr/>
                <p:nvPr/>
              </p:nvGrpSpPr>
              <p:grpSpPr>
                <a:xfrm flipH="1">
                  <a:off x="8119112" y="1319641"/>
                  <a:ext cx="60959" cy="2511698"/>
                  <a:chOff x="5200651" y="1319641"/>
                  <a:chExt cx="60959" cy="2511698"/>
                </a:xfrm>
              </p:grpSpPr>
              <p:cxnSp>
                <p:nvCxnSpPr>
                  <p:cNvPr id="536" name="Connettore diritto 535">
                    <a:extLst>
                      <a:ext uri="{FF2B5EF4-FFF2-40B4-BE49-F238E27FC236}">
                        <a16:creationId xmlns:a16="http://schemas.microsoft.com/office/drawing/2014/main" id="{FAFC5701-98FB-2D88-D624-7F77D6709A41}"/>
                      </a:ext>
                    </a:extLst>
                  </p:cNvPr>
                  <p:cNvCxnSpPr>
                    <a:cxnSpLocks/>
                  </p:cNvCxnSpPr>
                  <p:nvPr/>
                </p:nvCxnSpPr>
                <p:spPr>
                  <a:xfrm flipH="1">
                    <a:off x="5200651" y="3394186"/>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7" name="Connettore diritto 536">
                    <a:extLst>
                      <a:ext uri="{FF2B5EF4-FFF2-40B4-BE49-F238E27FC236}">
                        <a16:creationId xmlns:a16="http://schemas.microsoft.com/office/drawing/2014/main" id="{63AC008B-2FE8-0558-396A-9A9AB4E6690F}"/>
                      </a:ext>
                    </a:extLst>
                  </p:cNvPr>
                  <p:cNvCxnSpPr>
                    <a:cxnSpLocks/>
                  </p:cNvCxnSpPr>
                  <p:nvPr/>
                </p:nvCxnSpPr>
                <p:spPr>
                  <a:xfrm flipH="1">
                    <a:off x="5200651" y="350277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8" name="Connettore diritto 537">
                    <a:extLst>
                      <a:ext uri="{FF2B5EF4-FFF2-40B4-BE49-F238E27FC236}">
                        <a16:creationId xmlns:a16="http://schemas.microsoft.com/office/drawing/2014/main" id="{1E0FDE20-0FB3-6266-8D19-7922078BA36B}"/>
                      </a:ext>
                    </a:extLst>
                  </p:cNvPr>
                  <p:cNvCxnSpPr>
                    <a:cxnSpLocks/>
                  </p:cNvCxnSpPr>
                  <p:nvPr/>
                </p:nvCxnSpPr>
                <p:spPr>
                  <a:xfrm flipH="1">
                    <a:off x="5200651" y="361385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9" name="Connettore diritto 538">
                    <a:extLst>
                      <a:ext uri="{FF2B5EF4-FFF2-40B4-BE49-F238E27FC236}">
                        <a16:creationId xmlns:a16="http://schemas.microsoft.com/office/drawing/2014/main" id="{55A1343D-5B9B-63ED-BE0A-5BE7B017BA41}"/>
                      </a:ext>
                    </a:extLst>
                  </p:cNvPr>
                  <p:cNvCxnSpPr>
                    <a:cxnSpLocks/>
                  </p:cNvCxnSpPr>
                  <p:nvPr/>
                </p:nvCxnSpPr>
                <p:spPr>
                  <a:xfrm flipH="1">
                    <a:off x="5200651" y="372275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0" name="Connettore diritto 539">
                    <a:extLst>
                      <a:ext uri="{FF2B5EF4-FFF2-40B4-BE49-F238E27FC236}">
                        <a16:creationId xmlns:a16="http://schemas.microsoft.com/office/drawing/2014/main" id="{E7AF26C8-70A4-7287-6C2B-D7E1155AE085}"/>
                      </a:ext>
                    </a:extLst>
                  </p:cNvPr>
                  <p:cNvCxnSpPr>
                    <a:cxnSpLocks/>
                  </p:cNvCxnSpPr>
                  <p:nvPr/>
                </p:nvCxnSpPr>
                <p:spPr>
                  <a:xfrm flipH="1">
                    <a:off x="5200651" y="383133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1" name="Connettore diritto 540">
                    <a:extLst>
                      <a:ext uri="{FF2B5EF4-FFF2-40B4-BE49-F238E27FC236}">
                        <a16:creationId xmlns:a16="http://schemas.microsoft.com/office/drawing/2014/main" id="{7ACE6CD6-8F04-051C-2D43-9CB508CF7C56}"/>
                      </a:ext>
                    </a:extLst>
                  </p:cNvPr>
                  <p:cNvCxnSpPr>
                    <a:cxnSpLocks/>
                  </p:cNvCxnSpPr>
                  <p:nvPr/>
                </p:nvCxnSpPr>
                <p:spPr>
                  <a:xfrm flipH="1">
                    <a:off x="5200651" y="2849356"/>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2" name="Connettore diritto 541">
                    <a:extLst>
                      <a:ext uri="{FF2B5EF4-FFF2-40B4-BE49-F238E27FC236}">
                        <a16:creationId xmlns:a16="http://schemas.microsoft.com/office/drawing/2014/main" id="{F44AF3B8-551F-7B92-8188-76F4AA6E28EC}"/>
                      </a:ext>
                    </a:extLst>
                  </p:cNvPr>
                  <p:cNvCxnSpPr>
                    <a:cxnSpLocks/>
                  </p:cNvCxnSpPr>
                  <p:nvPr/>
                </p:nvCxnSpPr>
                <p:spPr>
                  <a:xfrm flipH="1">
                    <a:off x="5200651" y="295794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3" name="Connettore diritto 542">
                    <a:extLst>
                      <a:ext uri="{FF2B5EF4-FFF2-40B4-BE49-F238E27FC236}">
                        <a16:creationId xmlns:a16="http://schemas.microsoft.com/office/drawing/2014/main" id="{9C8F327B-D717-A666-7097-A204EA09573C}"/>
                      </a:ext>
                    </a:extLst>
                  </p:cNvPr>
                  <p:cNvCxnSpPr>
                    <a:cxnSpLocks/>
                  </p:cNvCxnSpPr>
                  <p:nvPr/>
                </p:nvCxnSpPr>
                <p:spPr>
                  <a:xfrm flipH="1">
                    <a:off x="5200651" y="306902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4" name="Connettore diritto 543">
                    <a:extLst>
                      <a:ext uri="{FF2B5EF4-FFF2-40B4-BE49-F238E27FC236}">
                        <a16:creationId xmlns:a16="http://schemas.microsoft.com/office/drawing/2014/main" id="{230B8EA0-6FFD-8451-A314-7D8289AD184E}"/>
                      </a:ext>
                    </a:extLst>
                  </p:cNvPr>
                  <p:cNvCxnSpPr>
                    <a:cxnSpLocks/>
                  </p:cNvCxnSpPr>
                  <p:nvPr/>
                </p:nvCxnSpPr>
                <p:spPr>
                  <a:xfrm flipH="1">
                    <a:off x="5200651" y="317792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5" name="Connettore diritto 544">
                    <a:extLst>
                      <a:ext uri="{FF2B5EF4-FFF2-40B4-BE49-F238E27FC236}">
                        <a16:creationId xmlns:a16="http://schemas.microsoft.com/office/drawing/2014/main" id="{CA328705-017C-89E9-BCA4-26A98703BD71}"/>
                      </a:ext>
                    </a:extLst>
                  </p:cNvPr>
                  <p:cNvCxnSpPr>
                    <a:cxnSpLocks/>
                  </p:cNvCxnSpPr>
                  <p:nvPr/>
                </p:nvCxnSpPr>
                <p:spPr>
                  <a:xfrm flipH="1">
                    <a:off x="5200651" y="328650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6" name="Connettore diritto 545">
                    <a:extLst>
                      <a:ext uri="{FF2B5EF4-FFF2-40B4-BE49-F238E27FC236}">
                        <a16:creationId xmlns:a16="http://schemas.microsoft.com/office/drawing/2014/main" id="{225A4080-EE79-8264-3A57-97CE1BA8E677}"/>
                      </a:ext>
                    </a:extLst>
                  </p:cNvPr>
                  <p:cNvCxnSpPr>
                    <a:cxnSpLocks/>
                  </p:cNvCxnSpPr>
                  <p:nvPr/>
                </p:nvCxnSpPr>
                <p:spPr>
                  <a:xfrm flipH="1">
                    <a:off x="5200651" y="2304526"/>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7" name="Connettore diritto 546">
                    <a:extLst>
                      <a:ext uri="{FF2B5EF4-FFF2-40B4-BE49-F238E27FC236}">
                        <a16:creationId xmlns:a16="http://schemas.microsoft.com/office/drawing/2014/main" id="{5AA3918B-89DA-6048-BD2D-ED0B204C20F1}"/>
                      </a:ext>
                    </a:extLst>
                  </p:cNvPr>
                  <p:cNvCxnSpPr>
                    <a:cxnSpLocks/>
                  </p:cNvCxnSpPr>
                  <p:nvPr/>
                </p:nvCxnSpPr>
                <p:spPr>
                  <a:xfrm flipH="1">
                    <a:off x="5200651" y="241311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8" name="Connettore diritto 547">
                    <a:extLst>
                      <a:ext uri="{FF2B5EF4-FFF2-40B4-BE49-F238E27FC236}">
                        <a16:creationId xmlns:a16="http://schemas.microsoft.com/office/drawing/2014/main" id="{E3E2878A-E3F8-1576-9B4F-67EEC138F51B}"/>
                      </a:ext>
                    </a:extLst>
                  </p:cNvPr>
                  <p:cNvCxnSpPr>
                    <a:cxnSpLocks/>
                  </p:cNvCxnSpPr>
                  <p:nvPr/>
                </p:nvCxnSpPr>
                <p:spPr>
                  <a:xfrm flipH="1">
                    <a:off x="5200651" y="252419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49" name="Connettore diritto 548">
                    <a:extLst>
                      <a:ext uri="{FF2B5EF4-FFF2-40B4-BE49-F238E27FC236}">
                        <a16:creationId xmlns:a16="http://schemas.microsoft.com/office/drawing/2014/main" id="{914CB2F7-BEB2-781F-1118-3732C06D0A2A}"/>
                      </a:ext>
                    </a:extLst>
                  </p:cNvPr>
                  <p:cNvCxnSpPr>
                    <a:cxnSpLocks/>
                  </p:cNvCxnSpPr>
                  <p:nvPr/>
                </p:nvCxnSpPr>
                <p:spPr>
                  <a:xfrm flipH="1">
                    <a:off x="5200651" y="263309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0" name="Connettore diritto 549">
                    <a:extLst>
                      <a:ext uri="{FF2B5EF4-FFF2-40B4-BE49-F238E27FC236}">
                        <a16:creationId xmlns:a16="http://schemas.microsoft.com/office/drawing/2014/main" id="{2F4281D3-9365-E494-6AB8-868C8D6BF74F}"/>
                      </a:ext>
                    </a:extLst>
                  </p:cNvPr>
                  <p:cNvCxnSpPr>
                    <a:cxnSpLocks/>
                  </p:cNvCxnSpPr>
                  <p:nvPr/>
                </p:nvCxnSpPr>
                <p:spPr>
                  <a:xfrm flipH="1">
                    <a:off x="5200651" y="274167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1" name="Connettore diritto 550">
                    <a:extLst>
                      <a:ext uri="{FF2B5EF4-FFF2-40B4-BE49-F238E27FC236}">
                        <a16:creationId xmlns:a16="http://schemas.microsoft.com/office/drawing/2014/main" id="{BCEABAC8-EF93-8BF0-7EE3-4F1890FBE3E5}"/>
                      </a:ext>
                    </a:extLst>
                  </p:cNvPr>
                  <p:cNvCxnSpPr>
                    <a:cxnSpLocks/>
                  </p:cNvCxnSpPr>
                  <p:nvPr/>
                </p:nvCxnSpPr>
                <p:spPr>
                  <a:xfrm flipH="1">
                    <a:off x="5200651" y="1759696"/>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2" name="Connettore diritto 551">
                    <a:extLst>
                      <a:ext uri="{FF2B5EF4-FFF2-40B4-BE49-F238E27FC236}">
                        <a16:creationId xmlns:a16="http://schemas.microsoft.com/office/drawing/2014/main" id="{15F3B55F-1D3E-8EE4-79BE-CD9DD9F59595}"/>
                      </a:ext>
                    </a:extLst>
                  </p:cNvPr>
                  <p:cNvCxnSpPr>
                    <a:cxnSpLocks/>
                  </p:cNvCxnSpPr>
                  <p:nvPr/>
                </p:nvCxnSpPr>
                <p:spPr>
                  <a:xfrm flipH="1">
                    <a:off x="5200651" y="186828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3" name="Connettore diritto 552">
                    <a:extLst>
                      <a:ext uri="{FF2B5EF4-FFF2-40B4-BE49-F238E27FC236}">
                        <a16:creationId xmlns:a16="http://schemas.microsoft.com/office/drawing/2014/main" id="{02076255-FBE8-7FEC-F6F7-418B154C7A74}"/>
                      </a:ext>
                    </a:extLst>
                  </p:cNvPr>
                  <p:cNvCxnSpPr>
                    <a:cxnSpLocks/>
                  </p:cNvCxnSpPr>
                  <p:nvPr/>
                </p:nvCxnSpPr>
                <p:spPr>
                  <a:xfrm flipH="1">
                    <a:off x="5200651" y="197936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4" name="Connettore diritto 553">
                    <a:extLst>
                      <a:ext uri="{FF2B5EF4-FFF2-40B4-BE49-F238E27FC236}">
                        <a16:creationId xmlns:a16="http://schemas.microsoft.com/office/drawing/2014/main" id="{62DA60C3-44CB-598F-014F-0ECC723A6705}"/>
                      </a:ext>
                    </a:extLst>
                  </p:cNvPr>
                  <p:cNvCxnSpPr>
                    <a:cxnSpLocks/>
                  </p:cNvCxnSpPr>
                  <p:nvPr/>
                </p:nvCxnSpPr>
                <p:spPr>
                  <a:xfrm flipH="1">
                    <a:off x="5200651" y="208826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5" name="Connettore diritto 554">
                    <a:extLst>
                      <a:ext uri="{FF2B5EF4-FFF2-40B4-BE49-F238E27FC236}">
                        <a16:creationId xmlns:a16="http://schemas.microsoft.com/office/drawing/2014/main" id="{E9000F88-5D4D-F854-C9E5-A4DD7B09271F}"/>
                      </a:ext>
                    </a:extLst>
                  </p:cNvPr>
                  <p:cNvCxnSpPr>
                    <a:cxnSpLocks/>
                  </p:cNvCxnSpPr>
                  <p:nvPr/>
                </p:nvCxnSpPr>
                <p:spPr>
                  <a:xfrm flipH="1">
                    <a:off x="5200651" y="219684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6" name="Connettore diritto 555">
                    <a:extLst>
                      <a:ext uri="{FF2B5EF4-FFF2-40B4-BE49-F238E27FC236}">
                        <a16:creationId xmlns:a16="http://schemas.microsoft.com/office/drawing/2014/main" id="{AF980BAB-0A86-E493-C135-5B99F7EDA8E5}"/>
                      </a:ext>
                    </a:extLst>
                  </p:cNvPr>
                  <p:cNvCxnSpPr>
                    <a:cxnSpLocks/>
                  </p:cNvCxnSpPr>
                  <p:nvPr/>
                </p:nvCxnSpPr>
                <p:spPr>
                  <a:xfrm flipH="1">
                    <a:off x="5200651" y="1319641"/>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7" name="Connettore diritto 556">
                    <a:extLst>
                      <a:ext uri="{FF2B5EF4-FFF2-40B4-BE49-F238E27FC236}">
                        <a16:creationId xmlns:a16="http://schemas.microsoft.com/office/drawing/2014/main" id="{D1C766FA-40D7-1A2C-EF5F-93D65D10D610}"/>
                      </a:ext>
                    </a:extLst>
                  </p:cNvPr>
                  <p:cNvCxnSpPr>
                    <a:cxnSpLocks/>
                  </p:cNvCxnSpPr>
                  <p:nvPr/>
                </p:nvCxnSpPr>
                <p:spPr>
                  <a:xfrm flipH="1">
                    <a:off x="5200651" y="1430728"/>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8" name="Connettore diritto 557">
                    <a:extLst>
                      <a:ext uri="{FF2B5EF4-FFF2-40B4-BE49-F238E27FC236}">
                        <a16:creationId xmlns:a16="http://schemas.microsoft.com/office/drawing/2014/main" id="{1BC19938-C25B-C171-EA9E-4A293D961372}"/>
                      </a:ext>
                    </a:extLst>
                  </p:cNvPr>
                  <p:cNvCxnSpPr>
                    <a:cxnSpLocks/>
                  </p:cNvCxnSpPr>
                  <p:nvPr/>
                </p:nvCxnSpPr>
                <p:spPr>
                  <a:xfrm flipH="1">
                    <a:off x="5200651" y="1539624"/>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59" name="Connettore diritto 558">
                    <a:extLst>
                      <a:ext uri="{FF2B5EF4-FFF2-40B4-BE49-F238E27FC236}">
                        <a16:creationId xmlns:a16="http://schemas.microsoft.com/office/drawing/2014/main" id="{D14153B0-2B23-6F02-2352-BDF098004316}"/>
                      </a:ext>
                    </a:extLst>
                  </p:cNvPr>
                  <p:cNvCxnSpPr>
                    <a:cxnSpLocks/>
                  </p:cNvCxnSpPr>
                  <p:nvPr/>
                </p:nvCxnSpPr>
                <p:spPr>
                  <a:xfrm flipH="1">
                    <a:off x="5200651" y="1648209"/>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12" name="Gruppo 411">
                  <a:extLst>
                    <a:ext uri="{FF2B5EF4-FFF2-40B4-BE49-F238E27FC236}">
                      <a16:creationId xmlns:a16="http://schemas.microsoft.com/office/drawing/2014/main" id="{B928AA65-19E5-5143-85EF-D0CAD05A4AE1}"/>
                    </a:ext>
                  </a:extLst>
                </p:cNvPr>
                <p:cNvGrpSpPr/>
                <p:nvPr/>
              </p:nvGrpSpPr>
              <p:grpSpPr>
                <a:xfrm>
                  <a:off x="5227320" y="3882389"/>
                  <a:ext cx="2913520" cy="60959"/>
                  <a:chOff x="5227320" y="3882389"/>
                  <a:chExt cx="2913520" cy="60959"/>
                </a:xfrm>
              </p:grpSpPr>
              <p:cxnSp>
                <p:nvCxnSpPr>
                  <p:cNvPr id="475" name="Connettore diritto 474">
                    <a:extLst>
                      <a:ext uri="{FF2B5EF4-FFF2-40B4-BE49-F238E27FC236}">
                        <a16:creationId xmlns:a16="http://schemas.microsoft.com/office/drawing/2014/main" id="{D8AF059B-98EA-D010-1D59-D419F3FD21FD}"/>
                      </a:ext>
                    </a:extLst>
                  </p:cNvPr>
                  <p:cNvCxnSpPr>
                    <a:cxnSpLocks/>
                  </p:cNvCxnSpPr>
                  <p:nvPr/>
                </p:nvCxnSpPr>
                <p:spPr>
                  <a:xfrm rot="5400000" flipH="1">
                    <a:off x="5196840"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nvGrpSpPr>
                  <p:cNvPr id="476" name="Gruppo 475">
                    <a:extLst>
                      <a:ext uri="{FF2B5EF4-FFF2-40B4-BE49-F238E27FC236}">
                        <a16:creationId xmlns:a16="http://schemas.microsoft.com/office/drawing/2014/main" id="{B80C2F80-83C2-342A-E5C7-46E40BF38A19}"/>
                      </a:ext>
                    </a:extLst>
                  </p:cNvPr>
                  <p:cNvGrpSpPr/>
                  <p:nvPr/>
                </p:nvGrpSpPr>
                <p:grpSpPr>
                  <a:xfrm>
                    <a:off x="5373053" y="3882389"/>
                    <a:ext cx="340042" cy="60959"/>
                    <a:chOff x="5373053" y="3882389"/>
                    <a:chExt cx="340042" cy="60959"/>
                  </a:xfrm>
                </p:grpSpPr>
                <p:cxnSp>
                  <p:nvCxnSpPr>
                    <p:cNvPr id="527" name="Connettore diritto 526">
                      <a:extLst>
                        <a:ext uri="{FF2B5EF4-FFF2-40B4-BE49-F238E27FC236}">
                          <a16:creationId xmlns:a16="http://schemas.microsoft.com/office/drawing/2014/main" id="{CD8C60BD-329A-B1AC-17F0-9AD5741BCA8B}"/>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8" name="Connettore diritto 527">
                      <a:extLst>
                        <a:ext uri="{FF2B5EF4-FFF2-40B4-BE49-F238E27FC236}">
                          <a16:creationId xmlns:a16="http://schemas.microsoft.com/office/drawing/2014/main" id="{0D043B7D-2D19-4A95-FF5A-8102F5C8197A}"/>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9" name="Connettore diritto 528">
                      <a:extLst>
                        <a:ext uri="{FF2B5EF4-FFF2-40B4-BE49-F238E27FC236}">
                          <a16:creationId xmlns:a16="http://schemas.microsoft.com/office/drawing/2014/main" id="{27EB965F-0599-AEF4-E949-DFD6C66530AE}"/>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0" name="Connettore diritto 529">
                      <a:extLst>
                        <a:ext uri="{FF2B5EF4-FFF2-40B4-BE49-F238E27FC236}">
                          <a16:creationId xmlns:a16="http://schemas.microsoft.com/office/drawing/2014/main" id="{421EA99E-FC65-E07D-37AD-2B6324EBE53B}"/>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1" name="Connettore diritto 530">
                      <a:extLst>
                        <a:ext uri="{FF2B5EF4-FFF2-40B4-BE49-F238E27FC236}">
                          <a16:creationId xmlns:a16="http://schemas.microsoft.com/office/drawing/2014/main" id="{FA45B7D1-D1D6-8A0A-7900-27F93C54D7FC}"/>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2" name="Connettore diritto 531">
                      <a:extLst>
                        <a:ext uri="{FF2B5EF4-FFF2-40B4-BE49-F238E27FC236}">
                          <a16:creationId xmlns:a16="http://schemas.microsoft.com/office/drawing/2014/main" id="{62FD1343-C3C0-1EDD-440A-4FE663728336}"/>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3" name="Connettore diritto 532">
                      <a:extLst>
                        <a:ext uri="{FF2B5EF4-FFF2-40B4-BE49-F238E27FC236}">
                          <a16:creationId xmlns:a16="http://schemas.microsoft.com/office/drawing/2014/main" id="{183D17C8-4FA8-02F3-B089-794E5C0450A4}"/>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4" name="Connettore diritto 533">
                      <a:extLst>
                        <a:ext uri="{FF2B5EF4-FFF2-40B4-BE49-F238E27FC236}">
                          <a16:creationId xmlns:a16="http://schemas.microsoft.com/office/drawing/2014/main" id="{44C51E4B-2C48-32C5-26E4-99B33C9C3FF8}"/>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35" name="Connettore diritto 534">
                      <a:extLst>
                        <a:ext uri="{FF2B5EF4-FFF2-40B4-BE49-F238E27FC236}">
                          <a16:creationId xmlns:a16="http://schemas.microsoft.com/office/drawing/2014/main" id="{094B773E-7136-320D-4A19-3BF4B2DADA80}"/>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77" name="Gruppo 476">
                    <a:extLst>
                      <a:ext uri="{FF2B5EF4-FFF2-40B4-BE49-F238E27FC236}">
                        <a16:creationId xmlns:a16="http://schemas.microsoft.com/office/drawing/2014/main" id="{50D6B0EA-1FEB-8BFA-5392-4E8CC59C270B}"/>
                      </a:ext>
                    </a:extLst>
                  </p:cNvPr>
                  <p:cNvGrpSpPr/>
                  <p:nvPr/>
                </p:nvGrpSpPr>
                <p:grpSpPr>
                  <a:xfrm>
                    <a:off x="5858828" y="3882389"/>
                    <a:ext cx="340042" cy="60959"/>
                    <a:chOff x="5373053" y="3882389"/>
                    <a:chExt cx="340042" cy="60959"/>
                  </a:xfrm>
                </p:grpSpPr>
                <p:cxnSp>
                  <p:nvCxnSpPr>
                    <p:cNvPr id="518" name="Connettore diritto 517">
                      <a:extLst>
                        <a:ext uri="{FF2B5EF4-FFF2-40B4-BE49-F238E27FC236}">
                          <a16:creationId xmlns:a16="http://schemas.microsoft.com/office/drawing/2014/main" id="{940EBAEA-F7F0-93F3-41A5-DB6839C8D8A6}"/>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9" name="Connettore diritto 518">
                      <a:extLst>
                        <a:ext uri="{FF2B5EF4-FFF2-40B4-BE49-F238E27FC236}">
                          <a16:creationId xmlns:a16="http://schemas.microsoft.com/office/drawing/2014/main" id="{39EA7069-E997-1C93-42B5-C95B619A1815}"/>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0" name="Connettore diritto 519">
                      <a:extLst>
                        <a:ext uri="{FF2B5EF4-FFF2-40B4-BE49-F238E27FC236}">
                          <a16:creationId xmlns:a16="http://schemas.microsoft.com/office/drawing/2014/main" id="{9A805CBD-925F-6FCB-E68F-5B26DE73768F}"/>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1" name="Connettore diritto 520">
                      <a:extLst>
                        <a:ext uri="{FF2B5EF4-FFF2-40B4-BE49-F238E27FC236}">
                          <a16:creationId xmlns:a16="http://schemas.microsoft.com/office/drawing/2014/main" id="{0E518788-9486-322A-BF80-7BEC39CA11A1}"/>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2" name="Connettore diritto 521">
                      <a:extLst>
                        <a:ext uri="{FF2B5EF4-FFF2-40B4-BE49-F238E27FC236}">
                          <a16:creationId xmlns:a16="http://schemas.microsoft.com/office/drawing/2014/main" id="{20D91DD1-9C35-4383-9416-75D1AE3F8696}"/>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3" name="Connettore diritto 522">
                      <a:extLst>
                        <a:ext uri="{FF2B5EF4-FFF2-40B4-BE49-F238E27FC236}">
                          <a16:creationId xmlns:a16="http://schemas.microsoft.com/office/drawing/2014/main" id="{4C77819C-4C8F-F04A-E3BE-08CE379F745B}"/>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4" name="Connettore diritto 523">
                      <a:extLst>
                        <a:ext uri="{FF2B5EF4-FFF2-40B4-BE49-F238E27FC236}">
                          <a16:creationId xmlns:a16="http://schemas.microsoft.com/office/drawing/2014/main" id="{9BE80E5F-6079-3CFB-0F18-703A4C94EA5A}"/>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5" name="Connettore diritto 524">
                      <a:extLst>
                        <a:ext uri="{FF2B5EF4-FFF2-40B4-BE49-F238E27FC236}">
                          <a16:creationId xmlns:a16="http://schemas.microsoft.com/office/drawing/2014/main" id="{40F7AE04-3C48-4876-A111-0F3CB5D584B6}"/>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26" name="Connettore diritto 525">
                      <a:extLst>
                        <a:ext uri="{FF2B5EF4-FFF2-40B4-BE49-F238E27FC236}">
                          <a16:creationId xmlns:a16="http://schemas.microsoft.com/office/drawing/2014/main" id="{1A18ACAF-C18B-FCEB-E6D4-92B431738C29}"/>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78" name="Gruppo 477">
                    <a:extLst>
                      <a:ext uri="{FF2B5EF4-FFF2-40B4-BE49-F238E27FC236}">
                        <a16:creationId xmlns:a16="http://schemas.microsoft.com/office/drawing/2014/main" id="{EE51405F-8842-ECD6-7DC8-A521DFD324F2}"/>
                      </a:ext>
                    </a:extLst>
                  </p:cNvPr>
                  <p:cNvGrpSpPr/>
                  <p:nvPr/>
                </p:nvGrpSpPr>
                <p:grpSpPr>
                  <a:xfrm>
                    <a:off x="6342817" y="3882389"/>
                    <a:ext cx="340042" cy="60959"/>
                    <a:chOff x="5373053" y="3882389"/>
                    <a:chExt cx="340042" cy="60959"/>
                  </a:xfrm>
                </p:grpSpPr>
                <p:cxnSp>
                  <p:nvCxnSpPr>
                    <p:cNvPr id="509" name="Connettore diritto 508">
                      <a:extLst>
                        <a:ext uri="{FF2B5EF4-FFF2-40B4-BE49-F238E27FC236}">
                          <a16:creationId xmlns:a16="http://schemas.microsoft.com/office/drawing/2014/main" id="{7D36840E-0A0A-6061-C6CD-E0F02D2D1CB7}"/>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0" name="Connettore diritto 509">
                      <a:extLst>
                        <a:ext uri="{FF2B5EF4-FFF2-40B4-BE49-F238E27FC236}">
                          <a16:creationId xmlns:a16="http://schemas.microsoft.com/office/drawing/2014/main" id="{C151D87B-1738-F88C-5E08-43B590E878B0}"/>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1" name="Connettore diritto 510">
                      <a:extLst>
                        <a:ext uri="{FF2B5EF4-FFF2-40B4-BE49-F238E27FC236}">
                          <a16:creationId xmlns:a16="http://schemas.microsoft.com/office/drawing/2014/main" id="{F8D23222-E527-253D-9304-45596F248A52}"/>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2" name="Connettore diritto 511">
                      <a:extLst>
                        <a:ext uri="{FF2B5EF4-FFF2-40B4-BE49-F238E27FC236}">
                          <a16:creationId xmlns:a16="http://schemas.microsoft.com/office/drawing/2014/main" id="{0EA22C86-5B7D-DB11-4276-2CBB359F9914}"/>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3" name="Connettore diritto 512">
                      <a:extLst>
                        <a:ext uri="{FF2B5EF4-FFF2-40B4-BE49-F238E27FC236}">
                          <a16:creationId xmlns:a16="http://schemas.microsoft.com/office/drawing/2014/main" id="{C409978E-2EA1-4206-5A4A-7593AA5271F0}"/>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4" name="Connettore diritto 513">
                      <a:extLst>
                        <a:ext uri="{FF2B5EF4-FFF2-40B4-BE49-F238E27FC236}">
                          <a16:creationId xmlns:a16="http://schemas.microsoft.com/office/drawing/2014/main" id="{B463CCB7-4D35-1508-DAC6-5C4ED520DE2D}"/>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5" name="Connettore diritto 514">
                      <a:extLst>
                        <a:ext uri="{FF2B5EF4-FFF2-40B4-BE49-F238E27FC236}">
                          <a16:creationId xmlns:a16="http://schemas.microsoft.com/office/drawing/2014/main" id="{295163C5-CD74-EE20-52D8-A00521E98EAF}"/>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6" name="Connettore diritto 515">
                      <a:extLst>
                        <a:ext uri="{FF2B5EF4-FFF2-40B4-BE49-F238E27FC236}">
                          <a16:creationId xmlns:a16="http://schemas.microsoft.com/office/drawing/2014/main" id="{021E7110-3701-01DE-EF47-2237761416E7}"/>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17" name="Connettore diritto 516">
                      <a:extLst>
                        <a:ext uri="{FF2B5EF4-FFF2-40B4-BE49-F238E27FC236}">
                          <a16:creationId xmlns:a16="http://schemas.microsoft.com/office/drawing/2014/main" id="{0950D42C-81BE-04ED-9860-81ED66B23DA2}"/>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79" name="Gruppo 478">
                    <a:extLst>
                      <a:ext uri="{FF2B5EF4-FFF2-40B4-BE49-F238E27FC236}">
                        <a16:creationId xmlns:a16="http://schemas.microsoft.com/office/drawing/2014/main" id="{D658D2AF-F64B-F5A4-F350-5B92A64ED439}"/>
                      </a:ext>
                    </a:extLst>
                  </p:cNvPr>
                  <p:cNvGrpSpPr/>
                  <p:nvPr/>
                </p:nvGrpSpPr>
                <p:grpSpPr>
                  <a:xfrm>
                    <a:off x="6828592" y="3882389"/>
                    <a:ext cx="340042" cy="60959"/>
                    <a:chOff x="5373053" y="3882389"/>
                    <a:chExt cx="340042" cy="60959"/>
                  </a:xfrm>
                </p:grpSpPr>
                <p:cxnSp>
                  <p:nvCxnSpPr>
                    <p:cNvPr id="500" name="Connettore diritto 499">
                      <a:extLst>
                        <a:ext uri="{FF2B5EF4-FFF2-40B4-BE49-F238E27FC236}">
                          <a16:creationId xmlns:a16="http://schemas.microsoft.com/office/drawing/2014/main" id="{7EC626A5-352F-0C85-61C5-8C0A4FA2DDFB}"/>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01" name="Connettore diritto 500">
                      <a:extLst>
                        <a:ext uri="{FF2B5EF4-FFF2-40B4-BE49-F238E27FC236}">
                          <a16:creationId xmlns:a16="http://schemas.microsoft.com/office/drawing/2014/main" id="{988557A7-A42E-FAC1-6682-6A461E58AD3E}"/>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02" name="Connettore diritto 501">
                      <a:extLst>
                        <a:ext uri="{FF2B5EF4-FFF2-40B4-BE49-F238E27FC236}">
                          <a16:creationId xmlns:a16="http://schemas.microsoft.com/office/drawing/2014/main" id="{9A0EDB63-0A5E-084B-0A6B-91B7888F57BD}"/>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03" name="Connettore diritto 502">
                      <a:extLst>
                        <a:ext uri="{FF2B5EF4-FFF2-40B4-BE49-F238E27FC236}">
                          <a16:creationId xmlns:a16="http://schemas.microsoft.com/office/drawing/2014/main" id="{23636E4B-91F3-B4C3-17C6-5189E4A4E92F}"/>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04" name="Connettore diritto 503">
                      <a:extLst>
                        <a:ext uri="{FF2B5EF4-FFF2-40B4-BE49-F238E27FC236}">
                          <a16:creationId xmlns:a16="http://schemas.microsoft.com/office/drawing/2014/main" id="{4DA31EFF-B715-251D-F149-75D8C05D4141}"/>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05" name="Connettore diritto 504">
                      <a:extLst>
                        <a:ext uri="{FF2B5EF4-FFF2-40B4-BE49-F238E27FC236}">
                          <a16:creationId xmlns:a16="http://schemas.microsoft.com/office/drawing/2014/main" id="{A2956BB4-A735-ED9D-BBC3-58E3F042A6FD}"/>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06" name="Connettore diritto 505">
                      <a:extLst>
                        <a:ext uri="{FF2B5EF4-FFF2-40B4-BE49-F238E27FC236}">
                          <a16:creationId xmlns:a16="http://schemas.microsoft.com/office/drawing/2014/main" id="{707DC5BD-6337-6C1C-8C69-69ADA3FE1EC7}"/>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07" name="Connettore diritto 506">
                      <a:extLst>
                        <a:ext uri="{FF2B5EF4-FFF2-40B4-BE49-F238E27FC236}">
                          <a16:creationId xmlns:a16="http://schemas.microsoft.com/office/drawing/2014/main" id="{71529044-DB2D-2F99-77C4-467105273B6A}"/>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508" name="Connettore diritto 507">
                      <a:extLst>
                        <a:ext uri="{FF2B5EF4-FFF2-40B4-BE49-F238E27FC236}">
                          <a16:creationId xmlns:a16="http://schemas.microsoft.com/office/drawing/2014/main" id="{4756F22B-B71A-37D5-ECE3-1C12638DCCDB}"/>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80" name="Gruppo 479">
                    <a:extLst>
                      <a:ext uri="{FF2B5EF4-FFF2-40B4-BE49-F238E27FC236}">
                        <a16:creationId xmlns:a16="http://schemas.microsoft.com/office/drawing/2014/main" id="{C03966F9-A756-A762-0EBA-9282BF58CEA9}"/>
                      </a:ext>
                    </a:extLst>
                  </p:cNvPr>
                  <p:cNvGrpSpPr/>
                  <p:nvPr/>
                </p:nvGrpSpPr>
                <p:grpSpPr>
                  <a:xfrm>
                    <a:off x="7314843" y="3882389"/>
                    <a:ext cx="340042" cy="60959"/>
                    <a:chOff x="5373053" y="3882389"/>
                    <a:chExt cx="340042" cy="60959"/>
                  </a:xfrm>
                </p:grpSpPr>
                <p:cxnSp>
                  <p:nvCxnSpPr>
                    <p:cNvPr id="491" name="Connettore diritto 490">
                      <a:extLst>
                        <a:ext uri="{FF2B5EF4-FFF2-40B4-BE49-F238E27FC236}">
                          <a16:creationId xmlns:a16="http://schemas.microsoft.com/office/drawing/2014/main" id="{E9411CCE-D4BE-84A0-6661-DFB9B2B6E18F}"/>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92" name="Connettore diritto 491">
                      <a:extLst>
                        <a:ext uri="{FF2B5EF4-FFF2-40B4-BE49-F238E27FC236}">
                          <a16:creationId xmlns:a16="http://schemas.microsoft.com/office/drawing/2014/main" id="{36ED1757-E3C0-B1FB-4205-581F067350F2}"/>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93" name="Connettore diritto 492">
                      <a:extLst>
                        <a:ext uri="{FF2B5EF4-FFF2-40B4-BE49-F238E27FC236}">
                          <a16:creationId xmlns:a16="http://schemas.microsoft.com/office/drawing/2014/main" id="{8735610B-D8F8-998A-6A00-EADF981363C0}"/>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94" name="Connettore diritto 493">
                      <a:extLst>
                        <a:ext uri="{FF2B5EF4-FFF2-40B4-BE49-F238E27FC236}">
                          <a16:creationId xmlns:a16="http://schemas.microsoft.com/office/drawing/2014/main" id="{976A2E43-6EBF-032F-1338-1671272C3B0B}"/>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95" name="Connettore diritto 494">
                      <a:extLst>
                        <a:ext uri="{FF2B5EF4-FFF2-40B4-BE49-F238E27FC236}">
                          <a16:creationId xmlns:a16="http://schemas.microsoft.com/office/drawing/2014/main" id="{A30C8314-BBEA-D0C3-4639-E842D6EE1DF9}"/>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96" name="Connettore diritto 495">
                      <a:extLst>
                        <a:ext uri="{FF2B5EF4-FFF2-40B4-BE49-F238E27FC236}">
                          <a16:creationId xmlns:a16="http://schemas.microsoft.com/office/drawing/2014/main" id="{CBA65618-AF3A-A8F6-FD42-56539DC40BB3}"/>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97" name="Connettore diritto 496">
                      <a:extLst>
                        <a:ext uri="{FF2B5EF4-FFF2-40B4-BE49-F238E27FC236}">
                          <a16:creationId xmlns:a16="http://schemas.microsoft.com/office/drawing/2014/main" id="{1C3370CE-54F1-4A56-2BF4-9FD6CB61E511}"/>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98" name="Connettore diritto 497">
                      <a:extLst>
                        <a:ext uri="{FF2B5EF4-FFF2-40B4-BE49-F238E27FC236}">
                          <a16:creationId xmlns:a16="http://schemas.microsoft.com/office/drawing/2014/main" id="{28C749BC-3CF2-A4B9-153E-B2DA4FC565EB}"/>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99" name="Connettore diritto 498">
                      <a:extLst>
                        <a:ext uri="{FF2B5EF4-FFF2-40B4-BE49-F238E27FC236}">
                          <a16:creationId xmlns:a16="http://schemas.microsoft.com/office/drawing/2014/main" id="{6F82B253-009B-9B1A-5BF1-5E3D24CC2403}"/>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81" name="Gruppo 480">
                    <a:extLst>
                      <a:ext uri="{FF2B5EF4-FFF2-40B4-BE49-F238E27FC236}">
                        <a16:creationId xmlns:a16="http://schemas.microsoft.com/office/drawing/2014/main" id="{AEC68F41-0507-BE49-FAB5-1BF927B60AB9}"/>
                      </a:ext>
                    </a:extLst>
                  </p:cNvPr>
                  <p:cNvGrpSpPr/>
                  <p:nvPr/>
                </p:nvGrpSpPr>
                <p:grpSpPr>
                  <a:xfrm>
                    <a:off x="7800798" y="3882389"/>
                    <a:ext cx="340042" cy="60959"/>
                    <a:chOff x="5373053" y="3882389"/>
                    <a:chExt cx="340042" cy="60959"/>
                  </a:xfrm>
                </p:grpSpPr>
                <p:cxnSp>
                  <p:nvCxnSpPr>
                    <p:cNvPr id="482" name="Connettore diritto 481">
                      <a:extLst>
                        <a:ext uri="{FF2B5EF4-FFF2-40B4-BE49-F238E27FC236}">
                          <a16:creationId xmlns:a16="http://schemas.microsoft.com/office/drawing/2014/main" id="{734707B1-0751-4CD1-4270-66F6EF018649}"/>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83" name="Connettore diritto 482">
                      <a:extLst>
                        <a:ext uri="{FF2B5EF4-FFF2-40B4-BE49-F238E27FC236}">
                          <a16:creationId xmlns:a16="http://schemas.microsoft.com/office/drawing/2014/main" id="{12741442-1EAE-D554-12E0-1EED822B321C}"/>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84" name="Connettore diritto 483">
                      <a:extLst>
                        <a:ext uri="{FF2B5EF4-FFF2-40B4-BE49-F238E27FC236}">
                          <a16:creationId xmlns:a16="http://schemas.microsoft.com/office/drawing/2014/main" id="{2824C821-C5C5-035D-553E-BCD4127CCA8E}"/>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85" name="Connettore diritto 484">
                      <a:extLst>
                        <a:ext uri="{FF2B5EF4-FFF2-40B4-BE49-F238E27FC236}">
                          <a16:creationId xmlns:a16="http://schemas.microsoft.com/office/drawing/2014/main" id="{BB145536-82A1-FB00-85ED-CFAC705091A4}"/>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86" name="Connettore diritto 485">
                      <a:extLst>
                        <a:ext uri="{FF2B5EF4-FFF2-40B4-BE49-F238E27FC236}">
                          <a16:creationId xmlns:a16="http://schemas.microsoft.com/office/drawing/2014/main" id="{92637443-88F9-95F1-3468-1ACF5F9B5D1E}"/>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87" name="Connettore diritto 486">
                      <a:extLst>
                        <a:ext uri="{FF2B5EF4-FFF2-40B4-BE49-F238E27FC236}">
                          <a16:creationId xmlns:a16="http://schemas.microsoft.com/office/drawing/2014/main" id="{87690356-63CE-6C1C-5C1B-FEA55139042D}"/>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88" name="Connettore diritto 487">
                      <a:extLst>
                        <a:ext uri="{FF2B5EF4-FFF2-40B4-BE49-F238E27FC236}">
                          <a16:creationId xmlns:a16="http://schemas.microsoft.com/office/drawing/2014/main" id="{82A177F0-0E29-FCC9-3103-B8047B229DE7}"/>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89" name="Connettore diritto 488">
                      <a:extLst>
                        <a:ext uri="{FF2B5EF4-FFF2-40B4-BE49-F238E27FC236}">
                          <a16:creationId xmlns:a16="http://schemas.microsoft.com/office/drawing/2014/main" id="{8FB1C6DC-1B79-1391-F6BE-8668148F8EB0}"/>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90" name="Connettore diritto 489">
                      <a:extLst>
                        <a:ext uri="{FF2B5EF4-FFF2-40B4-BE49-F238E27FC236}">
                          <a16:creationId xmlns:a16="http://schemas.microsoft.com/office/drawing/2014/main" id="{DD8FA43B-BC45-8EB3-4049-A91A646E8B4F}"/>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grpSp>
              <p:nvGrpSpPr>
                <p:cNvPr id="413" name="Gruppo 412">
                  <a:extLst>
                    <a:ext uri="{FF2B5EF4-FFF2-40B4-BE49-F238E27FC236}">
                      <a16:creationId xmlns:a16="http://schemas.microsoft.com/office/drawing/2014/main" id="{9C002CAC-0F31-E944-30ED-D636246C3834}"/>
                    </a:ext>
                  </a:extLst>
                </p:cNvPr>
                <p:cNvGrpSpPr/>
                <p:nvPr/>
              </p:nvGrpSpPr>
              <p:grpSpPr>
                <a:xfrm flipV="1">
                  <a:off x="5227320" y="1211784"/>
                  <a:ext cx="2913520" cy="60959"/>
                  <a:chOff x="5227320" y="3882389"/>
                  <a:chExt cx="2913520" cy="60959"/>
                </a:xfrm>
              </p:grpSpPr>
              <p:cxnSp>
                <p:nvCxnSpPr>
                  <p:cNvPr id="414" name="Connettore diritto 413">
                    <a:extLst>
                      <a:ext uri="{FF2B5EF4-FFF2-40B4-BE49-F238E27FC236}">
                        <a16:creationId xmlns:a16="http://schemas.microsoft.com/office/drawing/2014/main" id="{CDCCA99A-4675-CE34-14D8-36DCE526B7F7}"/>
                      </a:ext>
                    </a:extLst>
                  </p:cNvPr>
                  <p:cNvCxnSpPr>
                    <a:cxnSpLocks/>
                  </p:cNvCxnSpPr>
                  <p:nvPr/>
                </p:nvCxnSpPr>
                <p:spPr>
                  <a:xfrm rot="5400000" flipH="1">
                    <a:off x="5196840"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nvGrpSpPr>
                  <p:cNvPr id="415" name="Gruppo 414">
                    <a:extLst>
                      <a:ext uri="{FF2B5EF4-FFF2-40B4-BE49-F238E27FC236}">
                        <a16:creationId xmlns:a16="http://schemas.microsoft.com/office/drawing/2014/main" id="{278A5BC3-2E31-7FF1-FA28-44D9F2EAF11E}"/>
                      </a:ext>
                    </a:extLst>
                  </p:cNvPr>
                  <p:cNvGrpSpPr/>
                  <p:nvPr/>
                </p:nvGrpSpPr>
                <p:grpSpPr>
                  <a:xfrm>
                    <a:off x="5373053" y="3882389"/>
                    <a:ext cx="340042" cy="60959"/>
                    <a:chOff x="5373053" y="3882389"/>
                    <a:chExt cx="340042" cy="60959"/>
                  </a:xfrm>
                </p:grpSpPr>
                <p:cxnSp>
                  <p:nvCxnSpPr>
                    <p:cNvPr id="466" name="Connettore diritto 465">
                      <a:extLst>
                        <a:ext uri="{FF2B5EF4-FFF2-40B4-BE49-F238E27FC236}">
                          <a16:creationId xmlns:a16="http://schemas.microsoft.com/office/drawing/2014/main" id="{853AA34F-DF0F-F8F6-99B9-FE87E3FFE4E7}"/>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67" name="Connettore diritto 466">
                      <a:extLst>
                        <a:ext uri="{FF2B5EF4-FFF2-40B4-BE49-F238E27FC236}">
                          <a16:creationId xmlns:a16="http://schemas.microsoft.com/office/drawing/2014/main" id="{2B21C3FF-FE6F-4679-1D89-E0D02A5DEFA2}"/>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68" name="Connettore diritto 467">
                      <a:extLst>
                        <a:ext uri="{FF2B5EF4-FFF2-40B4-BE49-F238E27FC236}">
                          <a16:creationId xmlns:a16="http://schemas.microsoft.com/office/drawing/2014/main" id="{22753762-8599-003B-F680-03C3E7372C26}"/>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69" name="Connettore diritto 468">
                      <a:extLst>
                        <a:ext uri="{FF2B5EF4-FFF2-40B4-BE49-F238E27FC236}">
                          <a16:creationId xmlns:a16="http://schemas.microsoft.com/office/drawing/2014/main" id="{FE00A8B3-AE51-DA34-FE22-DCD009C78D44}"/>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70" name="Connettore diritto 469">
                      <a:extLst>
                        <a:ext uri="{FF2B5EF4-FFF2-40B4-BE49-F238E27FC236}">
                          <a16:creationId xmlns:a16="http://schemas.microsoft.com/office/drawing/2014/main" id="{32699768-ED5D-AE6A-2703-CCEB2B890E02}"/>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71" name="Connettore diritto 470">
                      <a:extLst>
                        <a:ext uri="{FF2B5EF4-FFF2-40B4-BE49-F238E27FC236}">
                          <a16:creationId xmlns:a16="http://schemas.microsoft.com/office/drawing/2014/main" id="{9291EE9F-BCE8-C5CD-6FD7-9269BBD6E890}"/>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72" name="Connettore diritto 471">
                      <a:extLst>
                        <a:ext uri="{FF2B5EF4-FFF2-40B4-BE49-F238E27FC236}">
                          <a16:creationId xmlns:a16="http://schemas.microsoft.com/office/drawing/2014/main" id="{651274E8-CAFB-B2BE-04B6-DF47E0A5F08F}"/>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73" name="Connettore diritto 472">
                      <a:extLst>
                        <a:ext uri="{FF2B5EF4-FFF2-40B4-BE49-F238E27FC236}">
                          <a16:creationId xmlns:a16="http://schemas.microsoft.com/office/drawing/2014/main" id="{5873A24E-7BE6-67D9-F000-128E7B623478}"/>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74" name="Connettore diritto 473">
                      <a:extLst>
                        <a:ext uri="{FF2B5EF4-FFF2-40B4-BE49-F238E27FC236}">
                          <a16:creationId xmlns:a16="http://schemas.microsoft.com/office/drawing/2014/main" id="{093C34BC-93D8-60DF-8036-87F164950E42}"/>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16" name="Gruppo 415">
                    <a:extLst>
                      <a:ext uri="{FF2B5EF4-FFF2-40B4-BE49-F238E27FC236}">
                        <a16:creationId xmlns:a16="http://schemas.microsoft.com/office/drawing/2014/main" id="{A050F5D8-AF74-754F-B92D-DD59DE24E036}"/>
                      </a:ext>
                    </a:extLst>
                  </p:cNvPr>
                  <p:cNvGrpSpPr/>
                  <p:nvPr/>
                </p:nvGrpSpPr>
                <p:grpSpPr>
                  <a:xfrm>
                    <a:off x="5858828" y="3882389"/>
                    <a:ext cx="340042" cy="60959"/>
                    <a:chOff x="5373053" y="3882389"/>
                    <a:chExt cx="340042" cy="60959"/>
                  </a:xfrm>
                </p:grpSpPr>
                <p:cxnSp>
                  <p:nvCxnSpPr>
                    <p:cNvPr id="457" name="Connettore diritto 456">
                      <a:extLst>
                        <a:ext uri="{FF2B5EF4-FFF2-40B4-BE49-F238E27FC236}">
                          <a16:creationId xmlns:a16="http://schemas.microsoft.com/office/drawing/2014/main" id="{D0149871-0032-853D-DEE8-2F40ECB1D42F}"/>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58" name="Connettore diritto 457">
                      <a:extLst>
                        <a:ext uri="{FF2B5EF4-FFF2-40B4-BE49-F238E27FC236}">
                          <a16:creationId xmlns:a16="http://schemas.microsoft.com/office/drawing/2014/main" id="{D2D8B6BF-DC3D-D558-732B-AB66053178EE}"/>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59" name="Connettore diritto 458">
                      <a:extLst>
                        <a:ext uri="{FF2B5EF4-FFF2-40B4-BE49-F238E27FC236}">
                          <a16:creationId xmlns:a16="http://schemas.microsoft.com/office/drawing/2014/main" id="{6ACFEA62-3CAB-525A-F548-E83BA0BE8117}"/>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60" name="Connettore diritto 459">
                      <a:extLst>
                        <a:ext uri="{FF2B5EF4-FFF2-40B4-BE49-F238E27FC236}">
                          <a16:creationId xmlns:a16="http://schemas.microsoft.com/office/drawing/2014/main" id="{2EDEA91F-9AC9-976A-D533-3BC3B13F6B11}"/>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61" name="Connettore diritto 460">
                      <a:extLst>
                        <a:ext uri="{FF2B5EF4-FFF2-40B4-BE49-F238E27FC236}">
                          <a16:creationId xmlns:a16="http://schemas.microsoft.com/office/drawing/2014/main" id="{103FE115-D6D1-C0DC-FCBD-1E710E8E2FCD}"/>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62" name="Connettore diritto 461">
                      <a:extLst>
                        <a:ext uri="{FF2B5EF4-FFF2-40B4-BE49-F238E27FC236}">
                          <a16:creationId xmlns:a16="http://schemas.microsoft.com/office/drawing/2014/main" id="{FC29BB58-3096-35A4-629D-9D317FDE165C}"/>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63" name="Connettore diritto 462">
                      <a:extLst>
                        <a:ext uri="{FF2B5EF4-FFF2-40B4-BE49-F238E27FC236}">
                          <a16:creationId xmlns:a16="http://schemas.microsoft.com/office/drawing/2014/main" id="{70F9C93B-A820-F4D4-9515-227685C65016}"/>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64" name="Connettore diritto 463">
                      <a:extLst>
                        <a:ext uri="{FF2B5EF4-FFF2-40B4-BE49-F238E27FC236}">
                          <a16:creationId xmlns:a16="http://schemas.microsoft.com/office/drawing/2014/main" id="{A5C43826-0DBC-467B-74FA-0D81A17EDA51}"/>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65" name="Connettore diritto 464">
                      <a:extLst>
                        <a:ext uri="{FF2B5EF4-FFF2-40B4-BE49-F238E27FC236}">
                          <a16:creationId xmlns:a16="http://schemas.microsoft.com/office/drawing/2014/main" id="{D0ADA767-FFC5-EE6D-41F7-81D5A138966F}"/>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17" name="Gruppo 416">
                    <a:extLst>
                      <a:ext uri="{FF2B5EF4-FFF2-40B4-BE49-F238E27FC236}">
                        <a16:creationId xmlns:a16="http://schemas.microsoft.com/office/drawing/2014/main" id="{8ACD932D-3DCA-96D7-6655-139AC16DE2BE}"/>
                      </a:ext>
                    </a:extLst>
                  </p:cNvPr>
                  <p:cNvGrpSpPr/>
                  <p:nvPr/>
                </p:nvGrpSpPr>
                <p:grpSpPr>
                  <a:xfrm>
                    <a:off x="6342817" y="3882389"/>
                    <a:ext cx="340042" cy="60959"/>
                    <a:chOff x="5373053" y="3882389"/>
                    <a:chExt cx="340042" cy="60959"/>
                  </a:xfrm>
                </p:grpSpPr>
                <p:cxnSp>
                  <p:nvCxnSpPr>
                    <p:cNvPr id="448" name="Connettore diritto 447">
                      <a:extLst>
                        <a:ext uri="{FF2B5EF4-FFF2-40B4-BE49-F238E27FC236}">
                          <a16:creationId xmlns:a16="http://schemas.microsoft.com/office/drawing/2014/main" id="{63A3FA79-74ED-9A0A-D100-8A6478325245}"/>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49" name="Connettore diritto 448">
                      <a:extLst>
                        <a:ext uri="{FF2B5EF4-FFF2-40B4-BE49-F238E27FC236}">
                          <a16:creationId xmlns:a16="http://schemas.microsoft.com/office/drawing/2014/main" id="{B62CF197-96AC-5775-3ED2-A6E928CC05C2}"/>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50" name="Connettore diritto 449">
                      <a:extLst>
                        <a:ext uri="{FF2B5EF4-FFF2-40B4-BE49-F238E27FC236}">
                          <a16:creationId xmlns:a16="http://schemas.microsoft.com/office/drawing/2014/main" id="{BF269748-603A-EF72-684B-E308E5E73406}"/>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51" name="Connettore diritto 450">
                      <a:extLst>
                        <a:ext uri="{FF2B5EF4-FFF2-40B4-BE49-F238E27FC236}">
                          <a16:creationId xmlns:a16="http://schemas.microsoft.com/office/drawing/2014/main" id="{56DE141A-13F3-58F5-C8E9-3278E62D1D5F}"/>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52" name="Connettore diritto 451">
                      <a:extLst>
                        <a:ext uri="{FF2B5EF4-FFF2-40B4-BE49-F238E27FC236}">
                          <a16:creationId xmlns:a16="http://schemas.microsoft.com/office/drawing/2014/main" id="{3A887550-472C-64D1-08B4-67879A24004A}"/>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53" name="Connettore diritto 452">
                      <a:extLst>
                        <a:ext uri="{FF2B5EF4-FFF2-40B4-BE49-F238E27FC236}">
                          <a16:creationId xmlns:a16="http://schemas.microsoft.com/office/drawing/2014/main" id="{C8A299D2-4856-E5AE-1AE5-3C6DCF593C46}"/>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54" name="Connettore diritto 453">
                      <a:extLst>
                        <a:ext uri="{FF2B5EF4-FFF2-40B4-BE49-F238E27FC236}">
                          <a16:creationId xmlns:a16="http://schemas.microsoft.com/office/drawing/2014/main" id="{F92CAB5D-49AC-4DA6-3B24-31CEEC854CC0}"/>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55" name="Connettore diritto 454">
                      <a:extLst>
                        <a:ext uri="{FF2B5EF4-FFF2-40B4-BE49-F238E27FC236}">
                          <a16:creationId xmlns:a16="http://schemas.microsoft.com/office/drawing/2014/main" id="{71231280-CE34-1FFA-C480-AD2C3CEA328A}"/>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56" name="Connettore diritto 455">
                      <a:extLst>
                        <a:ext uri="{FF2B5EF4-FFF2-40B4-BE49-F238E27FC236}">
                          <a16:creationId xmlns:a16="http://schemas.microsoft.com/office/drawing/2014/main" id="{1EDC2C9B-4B18-D8A0-8CAE-5DFEEF79C0D8}"/>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18" name="Gruppo 417">
                    <a:extLst>
                      <a:ext uri="{FF2B5EF4-FFF2-40B4-BE49-F238E27FC236}">
                        <a16:creationId xmlns:a16="http://schemas.microsoft.com/office/drawing/2014/main" id="{58FE47EF-5D22-40C9-9F57-13D61FDAAD6C}"/>
                      </a:ext>
                    </a:extLst>
                  </p:cNvPr>
                  <p:cNvGrpSpPr/>
                  <p:nvPr/>
                </p:nvGrpSpPr>
                <p:grpSpPr>
                  <a:xfrm>
                    <a:off x="6828592" y="3882389"/>
                    <a:ext cx="340042" cy="60959"/>
                    <a:chOff x="5373053" y="3882389"/>
                    <a:chExt cx="340042" cy="60959"/>
                  </a:xfrm>
                </p:grpSpPr>
                <p:cxnSp>
                  <p:nvCxnSpPr>
                    <p:cNvPr id="439" name="Connettore diritto 438">
                      <a:extLst>
                        <a:ext uri="{FF2B5EF4-FFF2-40B4-BE49-F238E27FC236}">
                          <a16:creationId xmlns:a16="http://schemas.microsoft.com/office/drawing/2014/main" id="{713A8185-4830-D819-56C9-760C11F0F79C}"/>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40" name="Connettore diritto 439">
                      <a:extLst>
                        <a:ext uri="{FF2B5EF4-FFF2-40B4-BE49-F238E27FC236}">
                          <a16:creationId xmlns:a16="http://schemas.microsoft.com/office/drawing/2014/main" id="{64FE7FF2-E8C5-9EE0-4C65-969C7D52B0C2}"/>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41" name="Connettore diritto 440">
                      <a:extLst>
                        <a:ext uri="{FF2B5EF4-FFF2-40B4-BE49-F238E27FC236}">
                          <a16:creationId xmlns:a16="http://schemas.microsoft.com/office/drawing/2014/main" id="{B29E0915-F198-C668-6F52-E1EBAC61D878}"/>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42" name="Connettore diritto 441">
                      <a:extLst>
                        <a:ext uri="{FF2B5EF4-FFF2-40B4-BE49-F238E27FC236}">
                          <a16:creationId xmlns:a16="http://schemas.microsoft.com/office/drawing/2014/main" id="{F56C92CC-9158-2802-36E8-AD27B77EC15B}"/>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43" name="Connettore diritto 442">
                      <a:extLst>
                        <a:ext uri="{FF2B5EF4-FFF2-40B4-BE49-F238E27FC236}">
                          <a16:creationId xmlns:a16="http://schemas.microsoft.com/office/drawing/2014/main" id="{856DC90D-B877-47C6-2654-544ED075ED68}"/>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44" name="Connettore diritto 443">
                      <a:extLst>
                        <a:ext uri="{FF2B5EF4-FFF2-40B4-BE49-F238E27FC236}">
                          <a16:creationId xmlns:a16="http://schemas.microsoft.com/office/drawing/2014/main" id="{C2BFFD5A-5291-71E2-FACB-99D82AB15E0E}"/>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45" name="Connettore diritto 444">
                      <a:extLst>
                        <a:ext uri="{FF2B5EF4-FFF2-40B4-BE49-F238E27FC236}">
                          <a16:creationId xmlns:a16="http://schemas.microsoft.com/office/drawing/2014/main" id="{BA79B6E3-D184-34AE-9225-65600A6E2A11}"/>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46" name="Connettore diritto 445">
                      <a:extLst>
                        <a:ext uri="{FF2B5EF4-FFF2-40B4-BE49-F238E27FC236}">
                          <a16:creationId xmlns:a16="http://schemas.microsoft.com/office/drawing/2014/main" id="{135AF552-0A8D-9E3B-ED32-8EBE8F8DC97A}"/>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47" name="Connettore diritto 446">
                      <a:extLst>
                        <a:ext uri="{FF2B5EF4-FFF2-40B4-BE49-F238E27FC236}">
                          <a16:creationId xmlns:a16="http://schemas.microsoft.com/office/drawing/2014/main" id="{DA0C71DE-4212-8162-F39F-0DAB996540FA}"/>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19" name="Gruppo 418">
                    <a:extLst>
                      <a:ext uri="{FF2B5EF4-FFF2-40B4-BE49-F238E27FC236}">
                        <a16:creationId xmlns:a16="http://schemas.microsoft.com/office/drawing/2014/main" id="{55BD341A-9D95-3693-BC41-45E49F433F05}"/>
                      </a:ext>
                    </a:extLst>
                  </p:cNvPr>
                  <p:cNvGrpSpPr/>
                  <p:nvPr/>
                </p:nvGrpSpPr>
                <p:grpSpPr>
                  <a:xfrm>
                    <a:off x="7314843" y="3882389"/>
                    <a:ext cx="340042" cy="60959"/>
                    <a:chOff x="5373053" y="3882389"/>
                    <a:chExt cx="340042" cy="60959"/>
                  </a:xfrm>
                </p:grpSpPr>
                <p:cxnSp>
                  <p:nvCxnSpPr>
                    <p:cNvPr id="430" name="Connettore diritto 429">
                      <a:extLst>
                        <a:ext uri="{FF2B5EF4-FFF2-40B4-BE49-F238E27FC236}">
                          <a16:creationId xmlns:a16="http://schemas.microsoft.com/office/drawing/2014/main" id="{53232973-0789-B4F6-1F45-47CA291B9CBE}"/>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31" name="Connettore diritto 430">
                      <a:extLst>
                        <a:ext uri="{FF2B5EF4-FFF2-40B4-BE49-F238E27FC236}">
                          <a16:creationId xmlns:a16="http://schemas.microsoft.com/office/drawing/2014/main" id="{50325964-305F-8498-2E26-3599E7389DEB}"/>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32" name="Connettore diritto 431">
                      <a:extLst>
                        <a:ext uri="{FF2B5EF4-FFF2-40B4-BE49-F238E27FC236}">
                          <a16:creationId xmlns:a16="http://schemas.microsoft.com/office/drawing/2014/main" id="{8FCA1968-C9F0-B9FA-A4D9-E8DC85B1105C}"/>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33" name="Connettore diritto 432">
                      <a:extLst>
                        <a:ext uri="{FF2B5EF4-FFF2-40B4-BE49-F238E27FC236}">
                          <a16:creationId xmlns:a16="http://schemas.microsoft.com/office/drawing/2014/main" id="{7A10A334-4C6A-F00B-CC81-8551853C0A38}"/>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34" name="Connettore diritto 433">
                      <a:extLst>
                        <a:ext uri="{FF2B5EF4-FFF2-40B4-BE49-F238E27FC236}">
                          <a16:creationId xmlns:a16="http://schemas.microsoft.com/office/drawing/2014/main" id="{86E11231-0536-B47C-F4F9-A90786502E82}"/>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35" name="Connettore diritto 434">
                      <a:extLst>
                        <a:ext uri="{FF2B5EF4-FFF2-40B4-BE49-F238E27FC236}">
                          <a16:creationId xmlns:a16="http://schemas.microsoft.com/office/drawing/2014/main" id="{DC831D24-31B5-ADAD-59DB-24D580F2860B}"/>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36" name="Connettore diritto 435">
                      <a:extLst>
                        <a:ext uri="{FF2B5EF4-FFF2-40B4-BE49-F238E27FC236}">
                          <a16:creationId xmlns:a16="http://schemas.microsoft.com/office/drawing/2014/main" id="{E4A5E1FF-4A3A-FB15-3B60-A885A41A6F57}"/>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37" name="Connettore diritto 436">
                      <a:extLst>
                        <a:ext uri="{FF2B5EF4-FFF2-40B4-BE49-F238E27FC236}">
                          <a16:creationId xmlns:a16="http://schemas.microsoft.com/office/drawing/2014/main" id="{3F60EFBA-2446-C801-739D-7DC89492A517}"/>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38" name="Connettore diritto 437">
                      <a:extLst>
                        <a:ext uri="{FF2B5EF4-FFF2-40B4-BE49-F238E27FC236}">
                          <a16:creationId xmlns:a16="http://schemas.microsoft.com/office/drawing/2014/main" id="{C6B13829-6BB3-AAEB-922D-4A8ECE108594}"/>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420" name="Gruppo 419">
                    <a:extLst>
                      <a:ext uri="{FF2B5EF4-FFF2-40B4-BE49-F238E27FC236}">
                        <a16:creationId xmlns:a16="http://schemas.microsoft.com/office/drawing/2014/main" id="{3FD445A0-1E2B-73F2-CD07-3F2AF2E99559}"/>
                      </a:ext>
                    </a:extLst>
                  </p:cNvPr>
                  <p:cNvGrpSpPr/>
                  <p:nvPr/>
                </p:nvGrpSpPr>
                <p:grpSpPr>
                  <a:xfrm>
                    <a:off x="7800798" y="3882389"/>
                    <a:ext cx="340042" cy="60959"/>
                    <a:chOff x="5373053" y="3882389"/>
                    <a:chExt cx="340042" cy="60959"/>
                  </a:xfrm>
                </p:grpSpPr>
                <p:cxnSp>
                  <p:nvCxnSpPr>
                    <p:cNvPr id="421" name="Connettore diritto 420">
                      <a:extLst>
                        <a:ext uri="{FF2B5EF4-FFF2-40B4-BE49-F238E27FC236}">
                          <a16:creationId xmlns:a16="http://schemas.microsoft.com/office/drawing/2014/main" id="{10B34E47-CB33-B1CC-3696-2C1CDC14A3FC}"/>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22" name="Connettore diritto 421">
                      <a:extLst>
                        <a:ext uri="{FF2B5EF4-FFF2-40B4-BE49-F238E27FC236}">
                          <a16:creationId xmlns:a16="http://schemas.microsoft.com/office/drawing/2014/main" id="{939E1AD7-400E-EE6F-9C07-AB8726F5A0DC}"/>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23" name="Connettore diritto 422">
                      <a:extLst>
                        <a:ext uri="{FF2B5EF4-FFF2-40B4-BE49-F238E27FC236}">
                          <a16:creationId xmlns:a16="http://schemas.microsoft.com/office/drawing/2014/main" id="{C2ECDF97-4524-891A-2F20-9DF332F3D73D}"/>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24" name="Connettore diritto 423">
                      <a:extLst>
                        <a:ext uri="{FF2B5EF4-FFF2-40B4-BE49-F238E27FC236}">
                          <a16:creationId xmlns:a16="http://schemas.microsoft.com/office/drawing/2014/main" id="{F66185BB-FD7B-A72E-7D5A-BF1E85B7232B}"/>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25" name="Connettore diritto 424">
                      <a:extLst>
                        <a:ext uri="{FF2B5EF4-FFF2-40B4-BE49-F238E27FC236}">
                          <a16:creationId xmlns:a16="http://schemas.microsoft.com/office/drawing/2014/main" id="{4C44C303-BB4E-DD16-9121-E05C54B3284F}"/>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26" name="Connettore diritto 425">
                      <a:extLst>
                        <a:ext uri="{FF2B5EF4-FFF2-40B4-BE49-F238E27FC236}">
                          <a16:creationId xmlns:a16="http://schemas.microsoft.com/office/drawing/2014/main" id="{62D8651D-96F1-4783-1BAD-07F1D7B6C89F}"/>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27" name="Connettore diritto 426">
                      <a:extLst>
                        <a:ext uri="{FF2B5EF4-FFF2-40B4-BE49-F238E27FC236}">
                          <a16:creationId xmlns:a16="http://schemas.microsoft.com/office/drawing/2014/main" id="{9D26E8E4-0B2C-2C33-089F-9D74530825C3}"/>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28" name="Connettore diritto 427">
                      <a:extLst>
                        <a:ext uri="{FF2B5EF4-FFF2-40B4-BE49-F238E27FC236}">
                          <a16:creationId xmlns:a16="http://schemas.microsoft.com/office/drawing/2014/main" id="{1094BB5F-6FAD-D434-426E-DD82049EEC8E}"/>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429" name="Connettore diritto 428">
                      <a:extLst>
                        <a:ext uri="{FF2B5EF4-FFF2-40B4-BE49-F238E27FC236}">
                          <a16:creationId xmlns:a16="http://schemas.microsoft.com/office/drawing/2014/main" id="{42C2B44F-7070-1610-A5AE-94A44063E021}"/>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grpSp>
          <p:grpSp>
            <p:nvGrpSpPr>
              <p:cNvPr id="387" name="Gruppo 386">
                <a:extLst>
                  <a:ext uri="{FF2B5EF4-FFF2-40B4-BE49-F238E27FC236}">
                    <a16:creationId xmlns:a16="http://schemas.microsoft.com/office/drawing/2014/main" id="{055E57BA-5821-6088-2F4B-27CD60B5E89F}"/>
                  </a:ext>
                </a:extLst>
              </p:cNvPr>
              <p:cNvGrpSpPr/>
              <p:nvPr/>
            </p:nvGrpSpPr>
            <p:grpSpPr>
              <a:xfrm>
                <a:off x="8284595" y="2112319"/>
                <a:ext cx="1419550" cy="413533"/>
                <a:chOff x="5970270" y="2325133"/>
                <a:chExt cx="1688426" cy="491860"/>
              </a:xfrm>
            </p:grpSpPr>
            <p:sp>
              <p:nvSpPr>
                <p:cNvPr id="404" name="Rettangolo 403">
                  <a:extLst>
                    <a:ext uri="{FF2B5EF4-FFF2-40B4-BE49-F238E27FC236}">
                      <a16:creationId xmlns:a16="http://schemas.microsoft.com/office/drawing/2014/main" id="{1631655D-B53F-7AB8-4236-1386DC12769E}"/>
                    </a:ext>
                  </a:extLst>
                </p:cNvPr>
                <p:cNvSpPr/>
                <p:nvPr/>
              </p:nvSpPr>
              <p:spPr>
                <a:xfrm>
                  <a:off x="5970270" y="2325133"/>
                  <a:ext cx="1688426" cy="491860"/>
                </a:xfrm>
                <a:prstGeom prst="rect">
                  <a:avLst/>
                </a:prstGeom>
                <a:solidFill>
                  <a:srgbClr val="E8E8E8"/>
                </a:solid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Rettangolo 404">
                  <a:extLst>
                    <a:ext uri="{FF2B5EF4-FFF2-40B4-BE49-F238E27FC236}">
                      <a16:creationId xmlns:a16="http://schemas.microsoft.com/office/drawing/2014/main" id="{61A5D79E-9164-E252-5CB7-626C3EF7A3D4}"/>
                    </a:ext>
                  </a:extLst>
                </p:cNvPr>
                <p:cNvSpPr/>
                <p:nvPr/>
              </p:nvSpPr>
              <p:spPr>
                <a:xfrm rot="2700000">
                  <a:off x="6223001" y="2451315"/>
                  <a:ext cx="83463" cy="83463"/>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Ovale 405">
                  <a:extLst>
                    <a:ext uri="{FF2B5EF4-FFF2-40B4-BE49-F238E27FC236}">
                      <a16:creationId xmlns:a16="http://schemas.microsoft.com/office/drawing/2014/main" id="{5F3C8D39-5BE4-CBE3-F66B-B14A351AD9D0}"/>
                    </a:ext>
                  </a:extLst>
                </p:cNvPr>
                <p:cNvSpPr/>
                <p:nvPr/>
              </p:nvSpPr>
              <p:spPr>
                <a:xfrm>
                  <a:off x="6229145" y="2619735"/>
                  <a:ext cx="80010" cy="80010"/>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CasellaDiTesto 406">
                  <a:extLst>
                    <a:ext uri="{FF2B5EF4-FFF2-40B4-BE49-F238E27FC236}">
                      <a16:creationId xmlns:a16="http://schemas.microsoft.com/office/drawing/2014/main" id="{C379C9EE-BA60-E744-845E-EB8CFEE75D93}"/>
                    </a:ext>
                  </a:extLst>
                </p:cNvPr>
                <p:cNvSpPr txBox="1"/>
                <p:nvPr/>
              </p:nvSpPr>
              <p:spPr>
                <a:xfrm>
                  <a:off x="6398768" y="2346808"/>
                  <a:ext cx="1003801" cy="276999"/>
                </a:xfrm>
                <a:prstGeom prst="rect">
                  <a:avLst/>
                </a:prstGeom>
                <a:noFill/>
              </p:spPr>
              <p:txBody>
                <a:bodyPr wrap="none" rtlCol="0">
                  <a:spAutoFit/>
                </a:bodyPr>
                <a:lstStyle/>
                <a:p>
                  <a:r>
                    <a:rPr lang="it-IT" sz="1200" dirty="0" err="1">
                      <a:solidFill>
                        <a:srgbClr val="303030"/>
                      </a:solidFill>
                      <a:latin typeface="Arial" panose="020B0604020202020204" pitchFamily="34" charset="0"/>
                      <a:cs typeface="Arial" panose="020B0604020202020204" pitchFamily="34" charset="0"/>
                    </a:rPr>
                    <a:t>heat</a:t>
                  </a:r>
                  <a:r>
                    <a:rPr lang="it-IT" sz="1200" dirty="0">
                      <a:solidFill>
                        <a:srgbClr val="303030"/>
                      </a:solidFill>
                      <a:latin typeface="Arial" panose="020B0604020202020204" pitchFamily="34" charset="0"/>
                      <a:cs typeface="Arial" panose="020B0604020202020204" pitchFamily="34" charset="0"/>
                    </a:rPr>
                    <a:t> </a:t>
                  </a:r>
                  <a:r>
                    <a:rPr lang="it-IT" sz="1200" dirty="0" err="1">
                      <a:solidFill>
                        <a:srgbClr val="303030"/>
                      </a:solidFill>
                      <a:latin typeface="Arial" panose="020B0604020202020204" pitchFamily="34" charset="0"/>
                      <a:cs typeface="Arial" panose="020B0604020202020204" pitchFamily="34" charset="0"/>
                    </a:rPr>
                    <a:t>treated</a:t>
                  </a:r>
                  <a:endParaRPr lang="en-GB" sz="1200" dirty="0">
                    <a:solidFill>
                      <a:srgbClr val="303030"/>
                    </a:solidFill>
                    <a:latin typeface="Arial" panose="020B0604020202020204" pitchFamily="34" charset="0"/>
                    <a:cs typeface="Arial" panose="020B0604020202020204" pitchFamily="34" charset="0"/>
                  </a:endParaRPr>
                </a:p>
              </p:txBody>
            </p:sp>
            <p:sp>
              <p:nvSpPr>
                <p:cNvPr id="408" name="CasellaDiTesto 407">
                  <a:extLst>
                    <a:ext uri="{FF2B5EF4-FFF2-40B4-BE49-F238E27FC236}">
                      <a16:creationId xmlns:a16="http://schemas.microsoft.com/office/drawing/2014/main" id="{6A204B4C-93FD-E590-4487-943BC9786168}"/>
                    </a:ext>
                  </a:extLst>
                </p:cNvPr>
                <p:cNvSpPr txBox="1"/>
                <p:nvPr/>
              </p:nvSpPr>
              <p:spPr>
                <a:xfrm>
                  <a:off x="6398768" y="2517670"/>
                  <a:ext cx="508473" cy="276999"/>
                </a:xfrm>
                <a:prstGeom prst="rect">
                  <a:avLst/>
                </a:prstGeom>
                <a:noFill/>
              </p:spPr>
              <p:txBody>
                <a:bodyPr wrap="none" rtlCol="0">
                  <a:spAutoFit/>
                </a:bodyPr>
                <a:lstStyle/>
                <a:p>
                  <a:r>
                    <a:rPr lang="it-IT" sz="1200" dirty="0" err="1">
                      <a:solidFill>
                        <a:srgbClr val="303030"/>
                      </a:solidFill>
                      <a:latin typeface="Arial" panose="020B0604020202020204" pitchFamily="34" charset="0"/>
                      <a:cs typeface="Arial" panose="020B0604020202020204" pitchFamily="34" charset="0"/>
                    </a:rPr>
                    <a:t>as-is</a:t>
                  </a:r>
                  <a:endParaRPr lang="en-GB" sz="1200" dirty="0">
                    <a:solidFill>
                      <a:srgbClr val="303030"/>
                    </a:solidFill>
                    <a:latin typeface="Arial" panose="020B0604020202020204" pitchFamily="34" charset="0"/>
                    <a:cs typeface="Arial" panose="020B0604020202020204" pitchFamily="34" charset="0"/>
                  </a:endParaRPr>
                </a:p>
              </p:txBody>
            </p:sp>
          </p:grpSp>
          <p:grpSp>
            <p:nvGrpSpPr>
              <p:cNvPr id="388" name="Gruppo 387">
                <a:extLst>
                  <a:ext uri="{FF2B5EF4-FFF2-40B4-BE49-F238E27FC236}">
                    <a16:creationId xmlns:a16="http://schemas.microsoft.com/office/drawing/2014/main" id="{5980E10E-F124-4F79-D847-AA2E6C6FA73A}"/>
                  </a:ext>
                </a:extLst>
              </p:cNvPr>
              <p:cNvGrpSpPr/>
              <p:nvPr/>
            </p:nvGrpSpPr>
            <p:grpSpPr>
              <a:xfrm>
                <a:off x="7134440" y="1066780"/>
                <a:ext cx="554921" cy="2505207"/>
                <a:chOff x="4610345" y="1081559"/>
                <a:chExt cx="660028" cy="2979716"/>
              </a:xfrm>
            </p:grpSpPr>
            <p:sp>
              <p:nvSpPr>
                <p:cNvPr id="397" name="CasellaDiTesto 396">
                  <a:extLst>
                    <a:ext uri="{FF2B5EF4-FFF2-40B4-BE49-F238E27FC236}">
                      <a16:creationId xmlns:a16="http://schemas.microsoft.com/office/drawing/2014/main" id="{27C1700B-5CF3-61E2-CEAD-DB7FB57475AB}"/>
                    </a:ext>
                  </a:extLst>
                </p:cNvPr>
                <p:cNvSpPr txBox="1"/>
                <p:nvPr/>
              </p:nvSpPr>
              <p:spPr>
                <a:xfrm>
                  <a:off x="4830829" y="3784276"/>
                  <a:ext cx="439544" cy="276999"/>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100</a:t>
                  </a:r>
                  <a:endParaRPr lang="en-GB" sz="1200" dirty="0">
                    <a:solidFill>
                      <a:srgbClr val="303030"/>
                    </a:solidFill>
                    <a:latin typeface="Arial" panose="020B0604020202020204" pitchFamily="34" charset="0"/>
                    <a:cs typeface="Arial" panose="020B0604020202020204" pitchFamily="34" charset="0"/>
                  </a:endParaRPr>
                </a:p>
              </p:txBody>
            </p:sp>
            <p:sp>
              <p:nvSpPr>
                <p:cNvPr id="398" name="CasellaDiTesto 397">
                  <a:extLst>
                    <a:ext uri="{FF2B5EF4-FFF2-40B4-BE49-F238E27FC236}">
                      <a16:creationId xmlns:a16="http://schemas.microsoft.com/office/drawing/2014/main" id="{F6F58EF6-C36C-324C-A032-DF88159B7F4A}"/>
                    </a:ext>
                  </a:extLst>
                </p:cNvPr>
                <p:cNvSpPr txBox="1"/>
                <p:nvPr/>
              </p:nvSpPr>
              <p:spPr>
                <a:xfrm>
                  <a:off x="4830829" y="3251347"/>
                  <a:ext cx="439544" cy="276999"/>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350</a:t>
                  </a:r>
                  <a:endParaRPr lang="en-GB" sz="1200" dirty="0">
                    <a:solidFill>
                      <a:srgbClr val="303030"/>
                    </a:solidFill>
                    <a:latin typeface="Arial" panose="020B0604020202020204" pitchFamily="34" charset="0"/>
                    <a:cs typeface="Arial" panose="020B0604020202020204" pitchFamily="34" charset="0"/>
                  </a:endParaRPr>
                </a:p>
              </p:txBody>
            </p:sp>
            <p:sp>
              <p:nvSpPr>
                <p:cNvPr id="399" name="CasellaDiTesto 398">
                  <a:extLst>
                    <a:ext uri="{FF2B5EF4-FFF2-40B4-BE49-F238E27FC236}">
                      <a16:creationId xmlns:a16="http://schemas.microsoft.com/office/drawing/2014/main" id="{68C60BAD-505B-93FD-F949-E3727EB7EBCF}"/>
                    </a:ext>
                  </a:extLst>
                </p:cNvPr>
                <p:cNvSpPr txBox="1"/>
                <p:nvPr/>
              </p:nvSpPr>
              <p:spPr>
                <a:xfrm>
                  <a:off x="4830829" y="2708418"/>
                  <a:ext cx="439544" cy="276999"/>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400</a:t>
                  </a:r>
                  <a:endParaRPr lang="en-GB" sz="1200" dirty="0">
                    <a:solidFill>
                      <a:srgbClr val="303030"/>
                    </a:solidFill>
                    <a:latin typeface="Arial" panose="020B0604020202020204" pitchFamily="34" charset="0"/>
                    <a:cs typeface="Arial" panose="020B0604020202020204" pitchFamily="34" charset="0"/>
                  </a:endParaRPr>
                </a:p>
              </p:txBody>
            </p:sp>
            <p:sp>
              <p:nvSpPr>
                <p:cNvPr id="400" name="CasellaDiTesto 399">
                  <a:extLst>
                    <a:ext uri="{FF2B5EF4-FFF2-40B4-BE49-F238E27FC236}">
                      <a16:creationId xmlns:a16="http://schemas.microsoft.com/office/drawing/2014/main" id="{14F7FCAD-B399-EF6A-5179-7CC6BC4CF823}"/>
                    </a:ext>
                  </a:extLst>
                </p:cNvPr>
                <p:cNvSpPr txBox="1"/>
                <p:nvPr/>
              </p:nvSpPr>
              <p:spPr>
                <a:xfrm>
                  <a:off x="4830829" y="2163124"/>
                  <a:ext cx="439544" cy="276999"/>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450</a:t>
                  </a:r>
                  <a:endParaRPr lang="en-GB" sz="1200" dirty="0">
                    <a:solidFill>
                      <a:srgbClr val="303030"/>
                    </a:solidFill>
                    <a:latin typeface="Arial" panose="020B0604020202020204" pitchFamily="34" charset="0"/>
                    <a:cs typeface="Arial" panose="020B0604020202020204" pitchFamily="34" charset="0"/>
                  </a:endParaRPr>
                </a:p>
              </p:txBody>
            </p:sp>
            <p:sp>
              <p:nvSpPr>
                <p:cNvPr id="401" name="CasellaDiTesto 400">
                  <a:extLst>
                    <a:ext uri="{FF2B5EF4-FFF2-40B4-BE49-F238E27FC236}">
                      <a16:creationId xmlns:a16="http://schemas.microsoft.com/office/drawing/2014/main" id="{E75EC4C2-EFDC-3320-69A2-5B163A83FA43}"/>
                    </a:ext>
                  </a:extLst>
                </p:cNvPr>
                <p:cNvSpPr txBox="1"/>
                <p:nvPr/>
              </p:nvSpPr>
              <p:spPr>
                <a:xfrm>
                  <a:off x="4830829" y="1620241"/>
                  <a:ext cx="439544" cy="276999"/>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500</a:t>
                  </a:r>
                  <a:endParaRPr lang="en-GB" sz="1200" dirty="0">
                    <a:solidFill>
                      <a:srgbClr val="303030"/>
                    </a:solidFill>
                    <a:latin typeface="Arial" panose="020B0604020202020204" pitchFamily="34" charset="0"/>
                    <a:cs typeface="Arial" panose="020B0604020202020204" pitchFamily="34" charset="0"/>
                  </a:endParaRPr>
                </a:p>
              </p:txBody>
            </p:sp>
            <p:sp>
              <p:nvSpPr>
                <p:cNvPr id="402" name="CasellaDiTesto 401">
                  <a:extLst>
                    <a:ext uri="{FF2B5EF4-FFF2-40B4-BE49-F238E27FC236}">
                      <a16:creationId xmlns:a16="http://schemas.microsoft.com/office/drawing/2014/main" id="{96AA1AD1-D998-FF90-8927-5C8D860B9621}"/>
                    </a:ext>
                  </a:extLst>
                </p:cNvPr>
                <p:cNvSpPr txBox="1"/>
                <p:nvPr/>
              </p:nvSpPr>
              <p:spPr>
                <a:xfrm>
                  <a:off x="4830829" y="1081559"/>
                  <a:ext cx="439544" cy="276999"/>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550</a:t>
                  </a:r>
                  <a:endParaRPr lang="en-GB" sz="1200" dirty="0">
                    <a:solidFill>
                      <a:srgbClr val="303030"/>
                    </a:solidFill>
                    <a:latin typeface="Arial" panose="020B0604020202020204" pitchFamily="34" charset="0"/>
                    <a:cs typeface="Arial" panose="020B0604020202020204" pitchFamily="34" charset="0"/>
                  </a:endParaRPr>
                </a:p>
              </p:txBody>
            </p:sp>
            <p:sp>
              <p:nvSpPr>
                <p:cNvPr id="403" name="CasellaDiTesto 402">
                  <a:extLst>
                    <a:ext uri="{FF2B5EF4-FFF2-40B4-BE49-F238E27FC236}">
                      <a16:creationId xmlns:a16="http://schemas.microsoft.com/office/drawing/2014/main" id="{FA499CC5-3397-6F8D-C81E-7C447ADE61E7}"/>
                    </a:ext>
                  </a:extLst>
                </p:cNvPr>
                <p:cNvSpPr txBox="1"/>
                <p:nvPr/>
              </p:nvSpPr>
              <p:spPr>
                <a:xfrm rot="16200000">
                  <a:off x="3406574" y="2457846"/>
                  <a:ext cx="2731770" cy="324227"/>
                </a:xfrm>
                <a:prstGeom prst="rect">
                  <a:avLst/>
                </a:prstGeom>
                <a:noFill/>
              </p:spPr>
              <p:txBody>
                <a:bodyPr wrap="square" rtlCol="0" anchor="ctr">
                  <a:spAutoFit/>
                </a:bodyPr>
                <a:lstStyle/>
                <a:p>
                  <a:pPr algn="ctr"/>
                  <a:r>
                    <a:rPr lang="it-IT" sz="1200" dirty="0">
                      <a:solidFill>
                        <a:srgbClr val="303030"/>
                      </a:solidFill>
                      <a:latin typeface="Arial" panose="020B0604020202020204" pitchFamily="34" charset="0"/>
                      <a:cs typeface="Arial" panose="020B0604020202020204" pitchFamily="34" charset="0"/>
                    </a:rPr>
                    <a:t>Ultimate tensile </a:t>
                  </a:r>
                  <a:r>
                    <a:rPr lang="it-IT" sz="1200" dirty="0" err="1">
                      <a:solidFill>
                        <a:srgbClr val="303030"/>
                      </a:solidFill>
                      <a:latin typeface="Arial" panose="020B0604020202020204" pitchFamily="34" charset="0"/>
                      <a:cs typeface="Arial" panose="020B0604020202020204" pitchFamily="34" charset="0"/>
                    </a:rPr>
                    <a:t>strength</a:t>
                  </a:r>
                  <a:r>
                    <a:rPr lang="it-IT" sz="1200" dirty="0">
                      <a:solidFill>
                        <a:srgbClr val="303030"/>
                      </a:solidFill>
                      <a:latin typeface="Arial" panose="020B0604020202020204" pitchFamily="34" charset="0"/>
                      <a:cs typeface="Arial" panose="020B0604020202020204" pitchFamily="34" charset="0"/>
                    </a:rPr>
                    <a:t> [</a:t>
                  </a:r>
                  <a:r>
                    <a:rPr lang="it-IT" sz="1200" dirty="0" err="1">
                      <a:solidFill>
                        <a:srgbClr val="303030"/>
                      </a:solidFill>
                      <a:latin typeface="Arial" panose="020B0604020202020204" pitchFamily="34" charset="0"/>
                      <a:cs typeface="Arial" panose="020B0604020202020204" pitchFamily="34" charset="0"/>
                    </a:rPr>
                    <a:t>MPa</a:t>
                  </a:r>
                  <a:r>
                    <a:rPr lang="it-IT" sz="1200" dirty="0">
                      <a:solidFill>
                        <a:srgbClr val="303030"/>
                      </a:solidFill>
                      <a:latin typeface="Arial" panose="020B0604020202020204" pitchFamily="34" charset="0"/>
                      <a:cs typeface="Arial" panose="020B0604020202020204" pitchFamily="34" charset="0"/>
                    </a:rPr>
                    <a:t>]</a:t>
                  </a:r>
                  <a:endParaRPr lang="en-GB" sz="1200" dirty="0">
                    <a:solidFill>
                      <a:srgbClr val="303030"/>
                    </a:solidFill>
                    <a:latin typeface="Arial" panose="020B0604020202020204" pitchFamily="34" charset="0"/>
                    <a:cs typeface="Arial" panose="020B0604020202020204" pitchFamily="34" charset="0"/>
                  </a:endParaRPr>
                </a:p>
              </p:txBody>
            </p:sp>
          </p:grpSp>
          <p:grpSp>
            <p:nvGrpSpPr>
              <p:cNvPr id="389" name="Gruppo 388">
                <a:extLst>
                  <a:ext uri="{FF2B5EF4-FFF2-40B4-BE49-F238E27FC236}">
                    <a16:creationId xmlns:a16="http://schemas.microsoft.com/office/drawing/2014/main" id="{D56A1E73-B6BA-FA85-BA2A-D7C6C672F5E2}"/>
                  </a:ext>
                </a:extLst>
              </p:cNvPr>
              <p:cNvGrpSpPr/>
              <p:nvPr/>
            </p:nvGrpSpPr>
            <p:grpSpPr>
              <a:xfrm>
                <a:off x="7559198" y="3472889"/>
                <a:ext cx="2817692" cy="232888"/>
                <a:chOff x="7559198" y="3320076"/>
                <a:chExt cx="2817692" cy="232888"/>
              </a:xfrm>
            </p:grpSpPr>
            <p:sp>
              <p:nvSpPr>
                <p:cNvPr id="390" name="CasellaDiTesto 389">
                  <a:extLst>
                    <a:ext uri="{FF2B5EF4-FFF2-40B4-BE49-F238E27FC236}">
                      <a16:creationId xmlns:a16="http://schemas.microsoft.com/office/drawing/2014/main" id="{F99FF593-E70E-A4A7-7BF9-2B50C9E96564}"/>
                    </a:ext>
                  </a:extLst>
                </p:cNvPr>
                <p:cNvSpPr txBox="1"/>
                <p:nvPr/>
              </p:nvSpPr>
              <p:spPr>
                <a:xfrm>
                  <a:off x="7559198" y="3320076"/>
                  <a:ext cx="374939"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-3</a:t>
                  </a:r>
                  <a:endParaRPr lang="en-GB" sz="1200" dirty="0">
                    <a:solidFill>
                      <a:srgbClr val="303030"/>
                    </a:solidFill>
                    <a:latin typeface="Arial" panose="020B0604020202020204" pitchFamily="34" charset="0"/>
                    <a:cs typeface="Arial" panose="020B0604020202020204" pitchFamily="34" charset="0"/>
                  </a:endParaRPr>
                </a:p>
              </p:txBody>
            </p:sp>
            <p:sp>
              <p:nvSpPr>
                <p:cNvPr id="391" name="CasellaDiTesto 390">
                  <a:extLst>
                    <a:ext uri="{FF2B5EF4-FFF2-40B4-BE49-F238E27FC236}">
                      <a16:creationId xmlns:a16="http://schemas.microsoft.com/office/drawing/2014/main" id="{3DA84CBD-1792-066C-6B47-83170E5D1E85}"/>
                    </a:ext>
                  </a:extLst>
                </p:cNvPr>
                <p:cNvSpPr txBox="1"/>
                <p:nvPr/>
              </p:nvSpPr>
              <p:spPr>
                <a:xfrm>
                  <a:off x="7967089" y="3320076"/>
                  <a:ext cx="374939"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-2</a:t>
                  </a:r>
                  <a:endParaRPr lang="en-GB" sz="1200" dirty="0">
                    <a:solidFill>
                      <a:srgbClr val="303030"/>
                    </a:solidFill>
                    <a:latin typeface="Arial" panose="020B0604020202020204" pitchFamily="34" charset="0"/>
                    <a:cs typeface="Arial" panose="020B0604020202020204" pitchFamily="34" charset="0"/>
                  </a:endParaRPr>
                </a:p>
              </p:txBody>
            </p:sp>
            <p:sp>
              <p:nvSpPr>
                <p:cNvPr id="392" name="CasellaDiTesto 391">
                  <a:extLst>
                    <a:ext uri="{FF2B5EF4-FFF2-40B4-BE49-F238E27FC236}">
                      <a16:creationId xmlns:a16="http://schemas.microsoft.com/office/drawing/2014/main" id="{D7EFECD9-2792-0E1B-8815-6160FE0A65D8}"/>
                    </a:ext>
                  </a:extLst>
                </p:cNvPr>
                <p:cNvSpPr txBox="1"/>
                <p:nvPr/>
              </p:nvSpPr>
              <p:spPr>
                <a:xfrm>
                  <a:off x="8377164" y="3320076"/>
                  <a:ext cx="374939"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-1</a:t>
                  </a:r>
                  <a:endParaRPr lang="en-GB" sz="1200" dirty="0">
                    <a:solidFill>
                      <a:srgbClr val="303030"/>
                    </a:solidFill>
                    <a:latin typeface="Arial" panose="020B0604020202020204" pitchFamily="34" charset="0"/>
                    <a:cs typeface="Arial" panose="020B0604020202020204" pitchFamily="34" charset="0"/>
                  </a:endParaRPr>
                </a:p>
              </p:txBody>
            </p:sp>
            <p:sp>
              <p:nvSpPr>
                <p:cNvPr id="393" name="CasellaDiTesto 392">
                  <a:extLst>
                    <a:ext uri="{FF2B5EF4-FFF2-40B4-BE49-F238E27FC236}">
                      <a16:creationId xmlns:a16="http://schemas.microsoft.com/office/drawing/2014/main" id="{A005C3DB-675A-F652-A18A-17E4B00E731E}"/>
                    </a:ext>
                  </a:extLst>
                </p:cNvPr>
                <p:cNvSpPr txBox="1"/>
                <p:nvPr/>
              </p:nvSpPr>
              <p:spPr>
                <a:xfrm>
                  <a:off x="8797004" y="3320076"/>
                  <a:ext cx="346636"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0</a:t>
                  </a:r>
                  <a:endParaRPr lang="en-GB" sz="1200" dirty="0">
                    <a:solidFill>
                      <a:srgbClr val="303030"/>
                    </a:solidFill>
                    <a:latin typeface="Arial" panose="020B0604020202020204" pitchFamily="34" charset="0"/>
                    <a:cs typeface="Arial" panose="020B0604020202020204" pitchFamily="34" charset="0"/>
                  </a:endParaRPr>
                </a:p>
              </p:txBody>
            </p:sp>
            <p:sp>
              <p:nvSpPr>
                <p:cNvPr id="394" name="CasellaDiTesto 393">
                  <a:extLst>
                    <a:ext uri="{FF2B5EF4-FFF2-40B4-BE49-F238E27FC236}">
                      <a16:creationId xmlns:a16="http://schemas.microsoft.com/office/drawing/2014/main" id="{F81A67E2-3B2B-0D49-422D-F8735A6FCBA1}"/>
                    </a:ext>
                  </a:extLst>
                </p:cNvPr>
                <p:cNvSpPr txBox="1"/>
                <p:nvPr/>
              </p:nvSpPr>
              <p:spPr>
                <a:xfrm>
                  <a:off x="9213024" y="3320076"/>
                  <a:ext cx="346636"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1</a:t>
                  </a:r>
                  <a:endParaRPr lang="en-GB" sz="1200" dirty="0">
                    <a:solidFill>
                      <a:srgbClr val="303030"/>
                    </a:solidFill>
                    <a:latin typeface="Arial" panose="020B0604020202020204" pitchFamily="34" charset="0"/>
                    <a:cs typeface="Arial" panose="020B0604020202020204" pitchFamily="34" charset="0"/>
                  </a:endParaRPr>
                </a:p>
              </p:txBody>
            </p:sp>
            <p:sp>
              <p:nvSpPr>
                <p:cNvPr id="395" name="CasellaDiTesto 394">
                  <a:extLst>
                    <a:ext uri="{FF2B5EF4-FFF2-40B4-BE49-F238E27FC236}">
                      <a16:creationId xmlns:a16="http://schemas.microsoft.com/office/drawing/2014/main" id="{C0ED08BB-CB4B-2FC6-6B57-5BB8C60B2046}"/>
                    </a:ext>
                  </a:extLst>
                </p:cNvPr>
                <p:cNvSpPr txBox="1"/>
                <p:nvPr/>
              </p:nvSpPr>
              <p:spPr>
                <a:xfrm>
                  <a:off x="9623145" y="3320076"/>
                  <a:ext cx="346636"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2</a:t>
                  </a:r>
                  <a:endParaRPr lang="en-GB" sz="1200" dirty="0">
                    <a:solidFill>
                      <a:srgbClr val="303030"/>
                    </a:solidFill>
                    <a:latin typeface="Arial" panose="020B0604020202020204" pitchFamily="34" charset="0"/>
                    <a:cs typeface="Arial" panose="020B0604020202020204" pitchFamily="34" charset="0"/>
                  </a:endParaRPr>
                </a:p>
              </p:txBody>
            </p:sp>
            <p:sp>
              <p:nvSpPr>
                <p:cNvPr id="396" name="CasellaDiTesto 395">
                  <a:extLst>
                    <a:ext uri="{FF2B5EF4-FFF2-40B4-BE49-F238E27FC236}">
                      <a16:creationId xmlns:a16="http://schemas.microsoft.com/office/drawing/2014/main" id="{A0FFE8B7-D5CB-11D1-BC62-AE79325EF1AB}"/>
                    </a:ext>
                  </a:extLst>
                </p:cNvPr>
                <p:cNvSpPr txBox="1"/>
                <p:nvPr/>
              </p:nvSpPr>
              <p:spPr>
                <a:xfrm>
                  <a:off x="10030254" y="3320076"/>
                  <a:ext cx="346636"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3</a:t>
                  </a:r>
                  <a:endParaRPr lang="en-GB" sz="1200" dirty="0">
                    <a:solidFill>
                      <a:srgbClr val="303030"/>
                    </a:solidFill>
                    <a:latin typeface="Arial" panose="020B0604020202020204" pitchFamily="34" charset="0"/>
                    <a:cs typeface="Arial" panose="020B0604020202020204" pitchFamily="34" charset="0"/>
                  </a:endParaRPr>
                </a:p>
              </p:txBody>
            </p:sp>
          </p:grpSp>
        </p:grpSp>
        <p:sp>
          <p:nvSpPr>
            <p:cNvPr id="148" name="CasellaDiTesto 147">
              <a:extLst>
                <a:ext uri="{FF2B5EF4-FFF2-40B4-BE49-F238E27FC236}">
                  <a16:creationId xmlns:a16="http://schemas.microsoft.com/office/drawing/2014/main" id="{1D00486F-1E4F-1F42-3A0E-DA87B1CA68A3}"/>
                </a:ext>
              </a:extLst>
            </p:cNvPr>
            <p:cNvSpPr txBox="1"/>
            <p:nvPr/>
          </p:nvSpPr>
          <p:spPr>
            <a:xfrm>
              <a:off x="8022390" y="3723950"/>
              <a:ext cx="1919610" cy="232888"/>
            </a:xfrm>
            <a:prstGeom prst="rect">
              <a:avLst/>
            </a:prstGeom>
            <a:noFill/>
          </p:spPr>
          <p:txBody>
            <a:bodyPr wrap="square" rtlCol="0" anchor="ctr">
              <a:spAutoFit/>
            </a:bodyPr>
            <a:lstStyle/>
            <a:p>
              <a:pPr algn="ctr"/>
              <a:r>
                <a:rPr lang="it-IT" sz="1200" dirty="0" err="1">
                  <a:solidFill>
                    <a:srgbClr val="303030"/>
                  </a:solidFill>
                  <a:latin typeface="Arial" panose="020B0604020202020204" pitchFamily="34" charset="0"/>
                  <a:cs typeface="Arial" panose="020B0604020202020204" pitchFamily="34" charset="0"/>
                </a:rPr>
                <a:t>Nominal</a:t>
              </a:r>
              <a:r>
                <a:rPr lang="it-IT" sz="1200" dirty="0">
                  <a:solidFill>
                    <a:srgbClr val="303030"/>
                  </a:solidFill>
                  <a:latin typeface="Arial" panose="020B0604020202020204" pitchFamily="34" charset="0"/>
                  <a:cs typeface="Arial" panose="020B0604020202020204" pitchFamily="34" charset="0"/>
                </a:rPr>
                <a:t> strain rate [1/s]</a:t>
              </a:r>
              <a:endParaRPr lang="en-GB" sz="1200" dirty="0">
                <a:solidFill>
                  <a:srgbClr val="303030"/>
                </a:solidFill>
                <a:latin typeface="Arial" panose="020B0604020202020204" pitchFamily="34" charset="0"/>
                <a:cs typeface="Arial" panose="020B0604020202020204" pitchFamily="34" charset="0"/>
              </a:endParaRPr>
            </a:p>
          </p:txBody>
        </p:sp>
        <p:grpSp>
          <p:nvGrpSpPr>
            <p:cNvPr id="149" name="Gruppo 148">
              <a:extLst>
                <a:ext uri="{FF2B5EF4-FFF2-40B4-BE49-F238E27FC236}">
                  <a16:creationId xmlns:a16="http://schemas.microsoft.com/office/drawing/2014/main" id="{C7C15569-2377-7986-9A10-FCDB52A98851}"/>
                </a:ext>
              </a:extLst>
            </p:cNvPr>
            <p:cNvGrpSpPr/>
            <p:nvPr/>
          </p:nvGrpSpPr>
          <p:grpSpPr>
            <a:xfrm>
              <a:off x="7092198" y="3980652"/>
              <a:ext cx="3284692" cy="2694501"/>
              <a:chOff x="7092198" y="3980652"/>
              <a:chExt cx="3284692" cy="2694501"/>
            </a:xfrm>
          </p:grpSpPr>
          <p:grpSp>
            <p:nvGrpSpPr>
              <p:cNvPr id="150" name="Gruppo 149">
                <a:extLst>
                  <a:ext uri="{FF2B5EF4-FFF2-40B4-BE49-F238E27FC236}">
                    <a16:creationId xmlns:a16="http://schemas.microsoft.com/office/drawing/2014/main" id="{D2D5A30D-8D35-A23A-B175-5DF3C1A2D5CA}"/>
                  </a:ext>
                </a:extLst>
              </p:cNvPr>
              <p:cNvGrpSpPr/>
              <p:nvPr/>
            </p:nvGrpSpPr>
            <p:grpSpPr>
              <a:xfrm>
                <a:off x="7703388" y="4247921"/>
                <a:ext cx="2585322" cy="2305936"/>
                <a:chOff x="7703388" y="4128611"/>
                <a:chExt cx="2585322" cy="2305936"/>
              </a:xfrm>
            </p:grpSpPr>
            <p:grpSp>
              <p:nvGrpSpPr>
                <p:cNvPr id="172" name="Gruppo 171">
                  <a:extLst>
                    <a:ext uri="{FF2B5EF4-FFF2-40B4-BE49-F238E27FC236}">
                      <a16:creationId xmlns:a16="http://schemas.microsoft.com/office/drawing/2014/main" id="{0788B290-D0AD-2F32-5466-5FB05CDF6E19}"/>
                    </a:ext>
                  </a:extLst>
                </p:cNvPr>
                <p:cNvGrpSpPr/>
                <p:nvPr/>
              </p:nvGrpSpPr>
              <p:grpSpPr>
                <a:xfrm>
                  <a:off x="7703958" y="4129949"/>
                  <a:ext cx="2584302" cy="1120726"/>
                  <a:chOff x="8825865" y="1214120"/>
                  <a:chExt cx="3061113" cy="1327503"/>
                </a:xfrm>
              </p:grpSpPr>
              <p:grpSp>
                <p:nvGrpSpPr>
                  <p:cNvPr id="370" name="Gruppo 369">
                    <a:extLst>
                      <a:ext uri="{FF2B5EF4-FFF2-40B4-BE49-F238E27FC236}">
                        <a16:creationId xmlns:a16="http://schemas.microsoft.com/office/drawing/2014/main" id="{85325F14-5B09-6D71-5C1E-14464AFA2D78}"/>
                      </a:ext>
                    </a:extLst>
                  </p:cNvPr>
                  <p:cNvGrpSpPr/>
                  <p:nvPr/>
                </p:nvGrpSpPr>
                <p:grpSpPr>
                  <a:xfrm>
                    <a:off x="9819652" y="2260915"/>
                    <a:ext cx="93031" cy="280708"/>
                    <a:chOff x="9819652" y="2260915"/>
                    <a:chExt cx="93031" cy="280708"/>
                  </a:xfrm>
                </p:grpSpPr>
                <p:cxnSp>
                  <p:nvCxnSpPr>
                    <p:cNvPr id="381" name="Connettore diritto 380">
                      <a:extLst>
                        <a:ext uri="{FF2B5EF4-FFF2-40B4-BE49-F238E27FC236}">
                          <a16:creationId xmlns:a16="http://schemas.microsoft.com/office/drawing/2014/main" id="{0331FF83-E614-2DC0-B824-BE2BE16D12D9}"/>
                        </a:ext>
                      </a:extLst>
                    </p:cNvPr>
                    <p:cNvCxnSpPr/>
                    <p:nvPr/>
                  </p:nvCxnSpPr>
                  <p:spPr>
                    <a:xfrm>
                      <a:off x="9863672" y="2260915"/>
                      <a:ext cx="0" cy="280708"/>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82" name="Ovale 381">
                      <a:extLst>
                        <a:ext uri="{FF2B5EF4-FFF2-40B4-BE49-F238E27FC236}">
                          <a16:creationId xmlns:a16="http://schemas.microsoft.com/office/drawing/2014/main" id="{16FD09B9-7F26-9198-B7D7-50CA45B49AA5}"/>
                        </a:ext>
                      </a:extLst>
                    </p:cNvPr>
                    <p:cNvSpPr/>
                    <p:nvPr/>
                  </p:nvSpPr>
                  <p:spPr>
                    <a:xfrm>
                      <a:off x="9819652" y="2355821"/>
                      <a:ext cx="93031" cy="93032"/>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1" name="Figura a mano libera: forma 370">
                    <a:extLst>
                      <a:ext uri="{FF2B5EF4-FFF2-40B4-BE49-F238E27FC236}">
                        <a16:creationId xmlns:a16="http://schemas.microsoft.com/office/drawing/2014/main" id="{6EB1D158-773E-35FD-8C5B-F05E7C5EAF0F}"/>
                      </a:ext>
                    </a:extLst>
                  </p:cNvPr>
                  <p:cNvSpPr/>
                  <p:nvPr/>
                </p:nvSpPr>
                <p:spPr>
                  <a:xfrm>
                    <a:off x="8872220" y="1214120"/>
                    <a:ext cx="2959100" cy="1049020"/>
                  </a:xfrm>
                  <a:custGeom>
                    <a:avLst/>
                    <a:gdLst>
                      <a:gd name="connsiteX0" fmla="*/ 0 w 2959100"/>
                      <a:gd name="connsiteY0" fmla="*/ 1046480 h 1049020"/>
                      <a:gd name="connsiteX1" fmla="*/ 246380 w 2959100"/>
                      <a:gd name="connsiteY1" fmla="*/ 1049020 h 1049020"/>
                      <a:gd name="connsiteX2" fmla="*/ 538480 w 2959100"/>
                      <a:gd name="connsiteY2" fmla="*/ 1046480 h 1049020"/>
                      <a:gd name="connsiteX3" fmla="*/ 853440 w 2959100"/>
                      <a:gd name="connsiteY3" fmla="*/ 1043940 h 1049020"/>
                      <a:gd name="connsiteX4" fmla="*/ 1214120 w 2959100"/>
                      <a:gd name="connsiteY4" fmla="*/ 1036320 h 1049020"/>
                      <a:gd name="connsiteX5" fmla="*/ 1706880 w 2959100"/>
                      <a:gd name="connsiteY5" fmla="*/ 1000760 h 1049020"/>
                      <a:gd name="connsiteX6" fmla="*/ 1907540 w 2959100"/>
                      <a:gd name="connsiteY6" fmla="*/ 967740 h 1049020"/>
                      <a:gd name="connsiteX7" fmla="*/ 2098040 w 2959100"/>
                      <a:gd name="connsiteY7" fmla="*/ 919480 h 1049020"/>
                      <a:gd name="connsiteX8" fmla="*/ 2237740 w 2959100"/>
                      <a:gd name="connsiteY8" fmla="*/ 868680 h 1049020"/>
                      <a:gd name="connsiteX9" fmla="*/ 2405380 w 2959100"/>
                      <a:gd name="connsiteY9" fmla="*/ 777240 h 1049020"/>
                      <a:gd name="connsiteX10" fmla="*/ 2529840 w 2959100"/>
                      <a:gd name="connsiteY10" fmla="*/ 685800 h 1049020"/>
                      <a:gd name="connsiteX11" fmla="*/ 2692400 w 2959100"/>
                      <a:gd name="connsiteY11" fmla="*/ 505460 h 1049020"/>
                      <a:gd name="connsiteX12" fmla="*/ 2801620 w 2959100"/>
                      <a:gd name="connsiteY12" fmla="*/ 337820 h 1049020"/>
                      <a:gd name="connsiteX13" fmla="*/ 2903220 w 2959100"/>
                      <a:gd name="connsiteY13" fmla="*/ 134620 h 1049020"/>
                      <a:gd name="connsiteX14" fmla="*/ 2959100 w 2959100"/>
                      <a:gd name="connsiteY14" fmla="*/ 0 h 104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9100" h="1049020">
                        <a:moveTo>
                          <a:pt x="0" y="1046480"/>
                        </a:moveTo>
                        <a:lnTo>
                          <a:pt x="246380" y="1049020"/>
                        </a:lnTo>
                        <a:lnTo>
                          <a:pt x="538480" y="1046480"/>
                        </a:lnTo>
                        <a:lnTo>
                          <a:pt x="853440" y="1043940"/>
                        </a:lnTo>
                        <a:cubicBezTo>
                          <a:pt x="966047" y="1042247"/>
                          <a:pt x="1071880" y="1043517"/>
                          <a:pt x="1214120" y="1036320"/>
                        </a:cubicBezTo>
                        <a:cubicBezTo>
                          <a:pt x="1356360" y="1029123"/>
                          <a:pt x="1591310" y="1012190"/>
                          <a:pt x="1706880" y="1000760"/>
                        </a:cubicBezTo>
                        <a:cubicBezTo>
                          <a:pt x="1822450" y="989330"/>
                          <a:pt x="1842347" y="981287"/>
                          <a:pt x="1907540" y="967740"/>
                        </a:cubicBezTo>
                        <a:cubicBezTo>
                          <a:pt x="1972733" y="954193"/>
                          <a:pt x="2043007" y="935990"/>
                          <a:pt x="2098040" y="919480"/>
                        </a:cubicBezTo>
                        <a:cubicBezTo>
                          <a:pt x="2153073" y="902970"/>
                          <a:pt x="2186517" y="892387"/>
                          <a:pt x="2237740" y="868680"/>
                        </a:cubicBezTo>
                        <a:cubicBezTo>
                          <a:pt x="2288963" y="844973"/>
                          <a:pt x="2356697" y="807720"/>
                          <a:pt x="2405380" y="777240"/>
                        </a:cubicBezTo>
                        <a:cubicBezTo>
                          <a:pt x="2454063" y="746760"/>
                          <a:pt x="2482003" y="731097"/>
                          <a:pt x="2529840" y="685800"/>
                        </a:cubicBezTo>
                        <a:cubicBezTo>
                          <a:pt x="2577677" y="640503"/>
                          <a:pt x="2647103" y="563457"/>
                          <a:pt x="2692400" y="505460"/>
                        </a:cubicBezTo>
                        <a:cubicBezTo>
                          <a:pt x="2737697" y="447463"/>
                          <a:pt x="2766483" y="399627"/>
                          <a:pt x="2801620" y="337820"/>
                        </a:cubicBezTo>
                        <a:cubicBezTo>
                          <a:pt x="2836757" y="276013"/>
                          <a:pt x="2876973" y="190923"/>
                          <a:pt x="2903220" y="134620"/>
                        </a:cubicBezTo>
                        <a:cubicBezTo>
                          <a:pt x="2929467" y="78317"/>
                          <a:pt x="2944283" y="39158"/>
                          <a:pt x="2959100"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2" name="Gruppo 371">
                    <a:extLst>
                      <a:ext uri="{FF2B5EF4-FFF2-40B4-BE49-F238E27FC236}">
                        <a16:creationId xmlns:a16="http://schemas.microsoft.com/office/drawing/2014/main" id="{07E4C3B4-34A5-72D7-4CB2-1CF65A466999}"/>
                      </a:ext>
                    </a:extLst>
                  </p:cNvPr>
                  <p:cNvGrpSpPr/>
                  <p:nvPr/>
                </p:nvGrpSpPr>
                <p:grpSpPr>
                  <a:xfrm>
                    <a:off x="8825865" y="1996240"/>
                    <a:ext cx="115733" cy="280708"/>
                    <a:chOff x="8825865" y="1996240"/>
                    <a:chExt cx="115733" cy="280708"/>
                  </a:xfrm>
                </p:grpSpPr>
                <p:cxnSp>
                  <p:nvCxnSpPr>
                    <p:cNvPr id="377" name="Connettore diritto 376">
                      <a:extLst>
                        <a:ext uri="{FF2B5EF4-FFF2-40B4-BE49-F238E27FC236}">
                          <a16:creationId xmlns:a16="http://schemas.microsoft.com/office/drawing/2014/main" id="{FA4E0829-823A-81B9-3D58-DC3CAB693B68}"/>
                        </a:ext>
                      </a:extLst>
                    </p:cNvPr>
                    <p:cNvCxnSpPr/>
                    <p:nvPr/>
                  </p:nvCxnSpPr>
                  <p:spPr>
                    <a:xfrm>
                      <a:off x="8895275" y="1996240"/>
                      <a:ext cx="0" cy="280708"/>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78" name="Gruppo 377">
                      <a:extLst>
                        <a:ext uri="{FF2B5EF4-FFF2-40B4-BE49-F238E27FC236}">
                          <a16:creationId xmlns:a16="http://schemas.microsoft.com/office/drawing/2014/main" id="{C9D214DE-4ABB-21C1-6D1B-F6B666377D12}"/>
                        </a:ext>
                      </a:extLst>
                    </p:cNvPr>
                    <p:cNvGrpSpPr/>
                    <p:nvPr/>
                  </p:nvGrpSpPr>
                  <p:grpSpPr>
                    <a:xfrm>
                      <a:off x="8825865" y="2081870"/>
                      <a:ext cx="115733" cy="109448"/>
                      <a:chOff x="8825865" y="2081870"/>
                      <a:chExt cx="115733" cy="109448"/>
                    </a:xfrm>
                  </p:grpSpPr>
                  <p:sp>
                    <p:nvSpPr>
                      <p:cNvPr id="379" name="Ovale 378">
                        <a:extLst>
                          <a:ext uri="{FF2B5EF4-FFF2-40B4-BE49-F238E27FC236}">
                            <a16:creationId xmlns:a16="http://schemas.microsoft.com/office/drawing/2014/main" id="{21E450EC-C1A5-F785-FD3A-32C87EC7D65B}"/>
                          </a:ext>
                        </a:extLst>
                      </p:cNvPr>
                      <p:cNvSpPr/>
                      <p:nvPr/>
                    </p:nvSpPr>
                    <p:spPr>
                      <a:xfrm>
                        <a:off x="8848567" y="2092574"/>
                        <a:ext cx="93031" cy="93032"/>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Rettangolo 379">
                        <a:extLst>
                          <a:ext uri="{FF2B5EF4-FFF2-40B4-BE49-F238E27FC236}">
                            <a16:creationId xmlns:a16="http://schemas.microsoft.com/office/drawing/2014/main" id="{EAB8F169-63C6-AF5D-AC8C-99D1EA09A669}"/>
                          </a:ext>
                        </a:extLst>
                      </p:cNvPr>
                      <p:cNvSpPr/>
                      <p:nvPr/>
                    </p:nvSpPr>
                    <p:spPr>
                      <a:xfrm>
                        <a:off x="8825865" y="2081870"/>
                        <a:ext cx="45719" cy="109448"/>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73" name="Gruppo 372">
                    <a:extLst>
                      <a:ext uri="{FF2B5EF4-FFF2-40B4-BE49-F238E27FC236}">
                        <a16:creationId xmlns:a16="http://schemas.microsoft.com/office/drawing/2014/main" id="{69EE6E13-1E17-CFCD-3C15-EF09B37E3C02}"/>
                      </a:ext>
                    </a:extLst>
                  </p:cNvPr>
                  <p:cNvGrpSpPr/>
                  <p:nvPr/>
                </p:nvGrpSpPr>
                <p:grpSpPr>
                  <a:xfrm>
                    <a:off x="11759742" y="1227731"/>
                    <a:ext cx="127236" cy="109448"/>
                    <a:chOff x="8848567" y="2081870"/>
                    <a:chExt cx="127236" cy="109448"/>
                  </a:xfrm>
                </p:grpSpPr>
                <p:sp>
                  <p:nvSpPr>
                    <p:cNvPr id="375" name="Ovale 374">
                      <a:extLst>
                        <a:ext uri="{FF2B5EF4-FFF2-40B4-BE49-F238E27FC236}">
                          <a16:creationId xmlns:a16="http://schemas.microsoft.com/office/drawing/2014/main" id="{D1AC7D84-1AFA-A545-0BF2-E856040821DF}"/>
                        </a:ext>
                      </a:extLst>
                    </p:cNvPr>
                    <p:cNvSpPr/>
                    <p:nvPr/>
                  </p:nvSpPr>
                  <p:spPr>
                    <a:xfrm>
                      <a:off x="8848567" y="2092574"/>
                      <a:ext cx="93031" cy="93032"/>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Rettangolo 375">
                      <a:extLst>
                        <a:ext uri="{FF2B5EF4-FFF2-40B4-BE49-F238E27FC236}">
                          <a16:creationId xmlns:a16="http://schemas.microsoft.com/office/drawing/2014/main" id="{A72D608D-657D-AFC4-7E1C-78A4CEA0A35F}"/>
                        </a:ext>
                      </a:extLst>
                    </p:cNvPr>
                    <p:cNvSpPr/>
                    <p:nvPr/>
                  </p:nvSpPr>
                  <p:spPr>
                    <a:xfrm>
                      <a:off x="8930084" y="2081870"/>
                      <a:ext cx="45719" cy="109448"/>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4" name="Ovale 373">
                    <a:extLst>
                      <a:ext uri="{FF2B5EF4-FFF2-40B4-BE49-F238E27FC236}">
                        <a16:creationId xmlns:a16="http://schemas.microsoft.com/office/drawing/2014/main" id="{D5332F5A-F176-A580-E48D-25906848F283}"/>
                      </a:ext>
                    </a:extLst>
                  </p:cNvPr>
                  <p:cNvSpPr/>
                  <p:nvPr/>
                </p:nvSpPr>
                <p:spPr>
                  <a:xfrm>
                    <a:off x="10787195" y="2119547"/>
                    <a:ext cx="93031" cy="93032"/>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uppo 172">
                  <a:extLst>
                    <a:ext uri="{FF2B5EF4-FFF2-40B4-BE49-F238E27FC236}">
                      <a16:creationId xmlns:a16="http://schemas.microsoft.com/office/drawing/2014/main" id="{CAE5FE5F-D549-C422-BEA4-76C620CD973D}"/>
                    </a:ext>
                  </a:extLst>
                </p:cNvPr>
                <p:cNvGrpSpPr/>
                <p:nvPr/>
              </p:nvGrpSpPr>
              <p:grpSpPr>
                <a:xfrm>
                  <a:off x="7703388" y="5774673"/>
                  <a:ext cx="2585322" cy="567235"/>
                  <a:chOff x="8825190" y="3162300"/>
                  <a:chExt cx="3062321" cy="671891"/>
                </a:xfrm>
              </p:grpSpPr>
              <p:sp>
                <p:nvSpPr>
                  <p:cNvPr id="361" name="Figura a mano libera: forma 360">
                    <a:extLst>
                      <a:ext uri="{FF2B5EF4-FFF2-40B4-BE49-F238E27FC236}">
                        <a16:creationId xmlns:a16="http://schemas.microsoft.com/office/drawing/2014/main" id="{AD03AC37-DC25-B084-BA16-24FC83BD3AC0}"/>
                      </a:ext>
                    </a:extLst>
                  </p:cNvPr>
                  <p:cNvSpPr/>
                  <p:nvPr/>
                </p:nvSpPr>
                <p:spPr>
                  <a:xfrm>
                    <a:off x="8872220" y="3162300"/>
                    <a:ext cx="2969260" cy="619760"/>
                  </a:xfrm>
                  <a:custGeom>
                    <a:avLst/>
                    <a:gdLst>
                      <a:gd name="connsiteX0" fmla="*/ 0 w 2969260"/>
                      <a:gd name="connsiteY0" fmla="*/ 619760 h 619760"/>
                      <a:gd name="connsiteX1" fmla="*/ 86360 w 2969260"/>
                      <a:gd name="connsiteY1" fmla="*/ 617220 h 619760"/>
                      <a:gd name="connsiteX2" fmla="*/ 289560 w 2969260"/>
                      <a:gd name="connsiteY2" fmla="*/ 612140 h 619760"/>
                      <a:gd name="connsiteX3" fmla="*/ 490220 w 2969260"/>
                      <a:gd name="connsiteY3" fmla="*/ 604520 h 619760"/>
                      <a:gd name="connsiteX4" fmla="*/ 645160 w 2969260"/>
                      <a:gd name="connsiteY4" fmla="*/ 596900 h 619760"/>
                      <a:gd name="connsiteX5" fmla="*/ 891540 w 2969260"/>
                      <a:gd name="connsiteY5" fmla="*/ 581660 h 619760"/>
                      <a:gd name="connsiteX6" fmla="*/ 1191260 w 2969260"/>
                      <a:gd name="connsiteY6" fmla="*/ 556260 h 619760"/>
                      <a:gd name="connsiteX7" fmla="*/ 1460500 w 2969260"/>
                      <a:gd name="connsiteY7" fmla="*/ 525780 h 619760"/>
                      <a:gd name="connsiteX8" fmla="*/ 1750060 w 2969260"/>
                      <a:gd name="connsiteY8" fmla="*/ 477520 h 619760"/>
                      <a:gd name="connsiteX9" fmla="*/ 2009140 w 2969260"/>
                      <a:gd name="connsiteY9" fmla="*/ 421640 h 619760"/>
                      <a:gd name="connsiteX10" fmla="*/ 2219960 w 2969260"/>
                      <a:gd name="connsiteY10" fmla="*/ 363220 h 619760"/>
                      <a:gd name="connsiteX11" fmla="*/ 2430780 w 2969260"/>
                      <a:gd name="connsiteY11" fmla="*/ 289560 h 619760"/>
                      <a:gd name="connsiteX12" fmla="*/ 2583180 w 2969260"/>
                      <a:gd name="connsiteY12" fmla="*/ 223520 h 619760"/>
                      <a:gd name="connsiteX13" fmla="*/ 2738120 w 2969260"/>
                      <a:gd name="connsiteY13" fmla="*/ 144780 h 619760"/>
                      <a:gd name="connsiteX14" fmla="*/ 2880360 w 2969260"/>
                      <a:gd name="connsiteY14" fmla="*/ 58420 h 619760"/>
                      <a:gd name="connsiteX15" fmla="*/ 2969260 w 2969260"/>
                      <a:gd name="connsiteY15" fmla="*/ 0 h 61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69260" h="619760">
                        <a:moveTo>
                          <a:pt x="0" y="619760"/>
                        </a:moveTo>
                        <a:lnTo>
                          <a:pt x="86360" y="617220"/>
                        </a:lnTo>
                        <a:lnTo>
                          <a:pt x="289560" y="612140"/>
                        </a:lnTo>
                        <a:lnTo>
                          <a:pt x="490220" y="604520"/>
                        </a:lnTo>
                        <a:lnTo>
                          <a:pt x="645160" y="596900"/>
                        </a:lnTo>
                        <a:lnTo>
                          <a:pt x="891540" y="581660"/>
                        </a:lnTo>
                        <a:cubicBezTo>
                          <a:pt x="982557" y="574887"/>
                          <a:pt x="1096433" y="565573"/>
                          <a:pt x="1191260" y="556260"/>
                        </a:cubicBezTo>
                        <a:cubicBezTo>
                          <a:pt x="1286087" y="546947"/>
                          <a:pt x="1367367" y="538903"/>
                          <a:pt x="1460500" y="525780"/>
                        </a:cubicBezTo>
                        <a:cubicBezTo>
                          <a:pt x="1553633" y="512657"/>
                          <a:pt x="1658620" y="494877"/>
                          <a:pt x="1750060" y="477520"/>
                        </a:cubicBezTo>
                        <a:cubicBezTo>
                          <a:pt x="1841500" y="460163"/>
                          <a:pt x="1930823" y="440690"/>
                          <a:pt x="2009140" y="421640"/>
                        </a:cubicBezTo>
                        <a:cubicBezTo>
                          <a:pt x="2087457" y="402590"/>
                          <a:pt x="2149687" y="385233"/>
                          <a:pt x="2219960" y="363220"/>
                        </a:cubicBezTo>
                        <a:cubicBezTo>
                          <a:pt x="2290233" y="341207"/>
                          <a:pt x="2370243" y="312843"/>
                          <a:pt x="2430780" y="289560"/>
                        </a:cubicBezTo>
                        <a:cubicBezTo>
                          <a:pt x="2491317" y="266277"/>
                          <a:pt x="2531957" y="247650"/>
                          <a:pt x="2583180" y="223520"/>
                        </a:cubicBezTo>
                        <a:cubicBezTo>
                          <a:pt x="2634403" y="199390"/>
                          <a:pt x="2688590" y="172297"/>
                          <a:pt x="2738120" y="144780"/>
                        </a:cubicBezTo>
                        <a:cubicBezTo>
                          <a:pt x="2787650" y="117263"/>
                          <a:pt x="2841837" y="82550"/>
                          <a:pt x="2880360" y="58420"/>
                        </a:cubicBezTo>
                        <a:cubicBezTo>
                          <a:pt x="2918883" y="34290"/>
                          <a:pt x="2944071" y="17145"/>
                          <a:pt x="2969260" y="0"/>
                        </a:cubicBezTo>
                      </a:path>
                    </a:pathLst>
                  </a:custGeom>
                  <a:noFill/>
                  <a:ln>
                    <a:solidFill>
                      <a:srgbClr val="BC2E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2" name="Gruppo 361">
                    <a:extLst>
                      <a:ext uri="{FF2B5EF4-FFF2-40B4-BE49-F238E27FC236}">
                        <a16:creationId xmlns:a16="http://schemas.microsoft.com/office/drawing/2014/main" id="{C831AFCD-69FC-48DD-66E9-77545B443E78}"/>
                      </a:ext>
                    </a:extLst>
                  </p:cNvPr>
                  <p:cNvGrpSpPr/>
                  <p:nvPr/>
                </p:nvGrpSpPr>
                <p:grpSpPr>
                  <a:xfrm>
                    <a:off x="8825190" y="3721294"/>
                    <a:ext cx="112929" cy="109448"/>
                    <a:chOff x="8825190" y="3721294"/>
                    <a:chExt cx="112929" cy="109448"/>
                  </a:xfrm>
                </p:grpSpPr>
                <p:sp>
                  <p:nvSpPr>
                    <p:cNvPr id="368" name="Rettangolo 367">
                      <a:extLst>
                        <a:ext uri="{FF2B5EF4-FFF2-40B4-BE49-F238E27FC236}">
                          <a16:creationId xmlns:a16="http://schemas.microsoft.com/office/drawing/2014/main" id="{14D51C22-B605-2EE2-0219-6C6BD254D972}"/>
                        </a:ext>
                      </a:extLst>
                    </p:cNvPr>
                    <p:cNvSpPr/>
                    <p:nvPr/>
                  </p:nvSpPr>
                  <p:spPr>
                    <a:xfrm rot="2700000">
                      <a:off x="8852029" y="3734930"/>
                      <a:ext cx="86090" cy="86090"/>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Rettangolo 368">
                      <a:extLst>
                        <a:ext uri="{FF2B5EF4-FFF2-40B4-BE49-F238E27FC236}">
                          <a16:creationId xmlns:a16="http://schemas.microsoft.com/office/drawing/2014/main" id="{2E9367EC-AD5B-9CBB-4520-82F9706F0B01}"/>
                        </a:ext>
                      </a:extLst>
                    </p:cNvPr>
                    <p:cNvSpPr/>
                    <p:nvPr/>
                  </p:nvSpPr>
                  <p:spPr>
                    <a:xfrm>
                      <a:off x="8825190" y="3721294"/>
                      <a:ext cx="45719" cy="109448"/>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3" name="Rettangolo 362">
                    <a:extLst>
                      <a:ext uri="{FF2B5EF4-FFF2-40B4-BE49-F238E27FC236}">
                        <a16:creationId xmlns:a16="http://schemas.microsoft.com/office/drawing/2014/main" id="{53189BD7-403B-BFEA-7DD9-1F703393E3B5}"/>
                      </a:ext>
                    </a:extLst>
                  </p:cNvPr>
                  <p:cNvSpPr/>
                  <p:nvPr/>
                </p:nvSpPr>
                <p:spPr>
                  <a:xfrm rot="2700000">
                    <a:off x="9823865" y="3748101"/>
                    <a:ext cx="86090" cy="86090"/>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Rettangolo 363">
                    <a:extLst>
                      <a:ext uri="{FF2B5EF4-FFF2-40B4-BE49-F238E27FC236}">
                        <a16:creationId xmlns:a16="http://schemas.microsoft.com/office/drawing/2014/main" id="{33CC872C-4CFB-EACE-839B-D4969FD30B42}"/>
                      </a:ext>
                    </a:extLst>
                  </p:cNvPr>
                  <p:cNvSpPr/>
                  <p:nvPr/>
                </p:nvSpPr>
                <p:spPr>
                  <a:xfrm rot="2700000">
                    <a:off x="10790748" y="3514921"/>
                    <a:ext cx="86090" cy="86090"/>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5" name="Gruppo 364">
                    <a:extLst>
                      <a:ext uri="{FF2B5EF4-FFF2-40B4-BE49-F238E27FC236}">
                        <a16:creationId xmlns:a16="http://schemas.microsoft.com/office/drawing/2014/main" id="{E4214A39-DFC0-7673-B26F-9EA3BEEA1607}"/>
                      </a:ext>
                    </a:extLst>
                  </p:cNvPr>
                  <p:cNvGrpSpPr/>
                  <p:nvPr/>
                </p:nvGrpSpPr>
                <p:grpSpPr>
                  <a:xfrm>
                    <a:off x="11762458" y="3203139"/>
                    <a:ext cx="125053" cy="109448"/>
                    <a:chOff x="11762458" y="3203139"/>
                    <a:chExt cx="125053" cy="109448"/>
                  </a:xfrm>
                </p:grpSpPr>
                <p:sp>
                  <p:nvSpPr>
                    <p:cNvPr id="366" name="Rettangolo 365">
                      <a:extLst>
                        <a:ext uri="{FF2B5EF4-FFF2-40B4-BE49-F238E27FC236}">
                          <a16:creationId xmlns:a16="http://schemas.microsoft.com/office/drawing/2014/main" id="{4582E0BA-6E0A-3D59-0CE1-BA5C42D2C8B0}"/>
                        </a:ext>
                      </a:extLst>
                    </p:cNvPr>
                    <p:cNvSpPr/>
                    <p:nvPr/>
                  </p:nvSpPr>
                  <p:spPr>
                    <a:xfrm rot="2700000">
                      <a:off x="11762458" y="3214084"/>
                      <a:ext cx="86090" cy="86090"/>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Rettangolo 366">
                      <a:extLst>
                        <a:ext uri="{FF2B5EF4-FFF2-40B4-BE49-F238E27FC236}">
                          <a16:creationId xmlns:a16="http://schemas.microsoft.com/office/drawing/2014/main" id="{E7C9EB5B-B6C9-652D-14E7-4A3FB63F9B89}"/>
                        </a:ext>
                      </a:extLst>
                    </p:cNvPr>
                    <p:cNvSpPr/>
                    <p:nvPr/>
                  </p:nvSpPr>
                  <p:spPr>
                    <a:xfrm>
                      <a:off x="11841792" y="3203139"/>
                      <a:ext cx="45719" cy="109448"/>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74" name="Gruppo 173">
                  <a:extLst>
                    <a:ext uri="{FF2B5EF4-FFF2-40B4-BE49-F238E27FC236}">
                      <a16:creationId xmlns:a16="http://schemas.microsoft.com/office/drawing/2014/main" id="{C8B2F1E2-548C-1E30-4BAE-93EFF473D150}"/>
                    </a:ext>
                  </a:extLst>
                </p:cNvPr>
                <p:cNvGrpSpPr/>
                <p:nvPr/>
              </p:nvGrpSpPr>
              <p:grpSpPr>
                <a:xfrm>
                  <a:off x="7741210" y="4128611"/>
                  <a:ext cx="2507381" cy="2301029"/>
                  <a:chOff x="7741210" y="4128611"/>
                  <a:chExt cx="2507381" cy="2301029"/>
                </a:xfrm>
              </p:grpSpPr>
              <p:sp>
                <p:nvSpPr>
                  <p:cNvPr id="188" name="Rettangolo 187">
                    <a:extLst>
                      <a:ext uri="{FF2B5EF4-FFF2-40B4-BE49-F238E27FC236}">
                        <a16:creationId xmlns:a16="http://schemas.microsoft.com/office/drawing/2014/main" id="{4BFCF35F-800C-F2C0-7849-1915C81BC476}"/>
                      </a:ext>
                    </a:extLst>
                  </p:cNvPr>
                  <p:cNvSpPr/>
                  <p:nvPr/>
                </p:nvSpPr>
                <p:spPr>
                  <a:xfrm>
                    <a:off x="7741210" y="4128611"/>
                    <a:ext cx="2507381" cy="2299428"/>
                  </a:xfrm>
                  <a:prstGeom prst="rect">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9" name="Gruppo 188">
                    <a:extLst>
                      <a:ext uri="{FF2B5EF4-FFF2-40B4-BE49-F238E27FC236}">
                        <a16:creationId xmlns:a16="http://schemas.microsoft.com/office/drawing/2014/main" id="{A379E436-1D0E-B04C-5272-76B30E03FDA8}"/>
                      </a:ext>
                    </a:extLst>
                  </p:cNvPr>
                  <p:cNvGrpSpPr/>
                  <p:nvPr/>
                </p:nvGrpSpPr>
                <p:grpSpPr>
                  <a:xfrm>
                    <a:off x="7762023" y="6378388"/>
                    <a:ext cx="2457594" cy="51252"/>
                    <a:chOff x="8894644" y="3877402"/>
                    <a:chExt cx="2911027" cy="60708"/>
                  </a:xfrm>
                </p:grpSpPr>
                <p:cxnSp>
                  <p:nvCxnSpPr>
                    <p:cNvPr id="300" name="Connettore diritto 299">
                      <a:extLst>
                        <a:ext uri="{FF2B5EF4-FFF2-40B4-BE49-F238E27FC236}">
                          <a16:creationId xmlns:a16="http://schemas.microsoft.com/office/drawing/2014/main" id="{A9942024-1CDB-FD3F-67B7-F002EBEE05B9}"/>
                        </a:ext>
                      </a:extLst>
                    </p:cNvPr>
                    <p:cNvCxnSpPr>
                      <a:cxnSpLocks/>
                    </p:cNvCxnSpPr>
                    <p:nvPr/>
                  </p:nvCxnSpPr>
                  <p:spPr>
                    <a:xfrm rot="5400000" flipH="1">
                      <a:off x="8864290" y="3907756"/>
                      <a:ext cx="60708"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nvGrpSpPr>
                    <p:cNvPr id="301" name="Gruppo 300">
                      <a:extLst>
                        <a:ext uri="{FF2B5EF4-FFF2-40B4-BE49-F238E27FC236}">
                          <a16:creationId xmlns:a16="http://schemas.microsoft.com/office/drawing/2014/main" id="{CE56087E-A5B2-AE1F-FE42-99BDF091FCDD}"/>
                        </a:ext>
                      </a:extLst>
                    </p:cNvPr>
                    <p:cNvGrpSpPr/>
                    <p:nvPr/>
                  </p:nvGrpSpPr>
                  <p:grpSpPr>
                    <a:xfrm>
                      <a:off x="9041681" y="3877402"/>
                      <a:ext cx="338639" cy="60708"/>
                      <a:chOff x="5373053" y="3882389"/>
                      <a:chExt cx="340042" cy="60959"/>
                    </a:xfrm>
                  </p:grpSpPr>
                  <p:cxnSp>
                    <p:nvCxnSpPr>
                      <p:cNvPr id="352" name="Connettore diritto 351">
                        <a:extLst>
                          <a:ext uri="{FF2B5EF4-FFF2-40B4-BE49-F238E27FC236}">
                            <a16:creationId xmlns:a16="http://schemas.microsoft.com/office/drawing/2014/main" id="{AD5C08CB-C17F-BAC9-0F43-C6554E5B1B09}"/>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53" name="Connettore diritto 352">
                        <a:extLst>
                          <a:ext uri="{FF2B5EF4-FFF2-40B4-BE49-F238E27FC236}">
                            <a16:creationId xmlns:a16="http://schemas.microsoft.com/office/drawing/2014/main" id="{13465D94-8320-044A-C112-75406C158F10}"/>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54" name="Connettore diritto 353">
                        <a:extLst>
                          <a:ext uri="{FF2B5EF4-FFF2-40B4-BE49-F238E27FC236}">
                            <a16:creationId xmlns:a16="http://schemas.microsoft.com/office/drawing/2014/main" id="{342237C1-3024-2C47-56F0-79B321E6A161}"/>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55" name="Connettore diritto 354">
                        <a:extLst>
                          <a:ext uri="{FF2B5EF4-FFF2-40B4-BE49-F238E27FC236}">
                            <a16:creationId xmlns:a16="http://schemas.microsoft.com/office/drawing/2014/main" id="{298D30BD-562E-21C0-DEAE-9248527D48E8}"/>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56" name="Connettore diritto 355">
                        <a:extLst>
                          <a:ext uri="{FF2B5EF4-FFF2-40B4-BE49-F238E27FC236}">
                            <a16:creationId xmlns:a16="http://schemas.microsoft.com/office/drawing/2014/main" id="{2E0B1C67-FB8F-EE41-99EB-D8386A59D4F0}"/>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57" name="Connettore diritto 356">
                        <a:extLst>
                          <a:ext uri="{FF2B5EF4-FFF2-40B4-BE49-F238E27FC236}">
                            <a16:creationId xmlns:a16="http://schemas.microsoft.com/office/drawing/2014/main" id="{6D49B851-3F22-1176-2090-49C0B7A97730}"/>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58" name="Connettore diritto 357">
                        <a:extLst>
                          <a:ext uri="{FF2B5EF4-FFF2-40B4-BE49-F238E27FC236}">
                            <a16:creationId xmlns:a16="http://schemas.microsoft.com/office/drawing/2014/main" id="{4F0BB824-63E9-3D32-BF01-B8A8C1E392E1}"/>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59" name="Connettore diritto 358">
                        <a:extLst>
                          <a:ext uri="{FF2B5EF4-FFF2-40B4-BE49-F238E27FC236}">
                            <a16:creationId xmlns:a16="http://schemas.microsoft.com/office/drawing/2014/main" id="{36DAF7CF-6F2C-085A-213D-F561E8CD5F43}"/>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60" name="Connettore diritto 359">
                        <a:extLst>
                          <a:ext uri="{FF2B5EF4-FFF2-40B4-BE49-F238E27FC236}">
                            <a16:creationId xmlns:a16="http://schemas.microsoft.com/office/drawing/2014/main" id="{DEB177F3-9A76-876A-8EBB-4183559AA752}"/>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302" name="Gruppo 301">
                      <a:extLst>
                        <a:ext uri="{FF2B5EF4-FFF2-40B4-BE49-F238E27FC236}">
                          <a16:creationId xmlns:a16="http://schemas.microsoft.com/office/drawing/2014/main" id="{43E79CA5-F152-1A93-DD1F-2A9A56155E8B}"/>
                        </a:ext>
                      </a:extLst>
                    </p:cNvPr>
                    <p:cNvGrpSpPr/>
                    <p:nvPr/>
                  </p:nvGrpSpPr>
                  <p:grpSpPr>
                    <a:xfrm>
                      <a:off x="9525452" y="3877402"/>
                      <a:ext cx="338639" cy="60708"/>
                      <a:chOff x="5373053" y="3882389"/>
                      <a:chExt cx="340042" cy="60959"/>
                    </a:xfrm>
                  </p:grpSpPr>
                  <p:cxnSp>
                    <p:nvCxnSpPr>
                      <p:cNvPr id="343" name="Connettore diritto 342">
                        <a:extLst>
                          <a:ext uri="{FF2B5EF4-FFF2-40B4-BE49-F238E27FC236}">
                            <a16:creationId xmlns:a16="http://schemas.microsoft.com/office/drawing/2014/main" id="{9B5AAFA6-1FD4-AEE4-420E-B891B0C7F749}"/>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44" name="Connettore diritto 343">
                        <a:extLst>
                          <a:ext uri="{FF2B5EF4-FFF2-40B4-BE49-F238E27FC236}">
                            <a16:creationId xmlns:a16="http://schemas.microsoft.com/office/drawing/2014/main" id="{AE986EDF-6745-F14F-A84B-9CAB26EBA130}"/>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45" name="Connettore diritto 344">
                        <a:extLst>
                          <a:ext uri="{FF2B5EF4-FFF2-40B4-BE49-F238E27FC236}">
                            <a16:creationId xmlns:a16="http://schemas.microsoft.com/office/drawing/2014/main" id="{4B5AE94F-1A51-19DD-AB32-C289A801FB85}"/>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46" name="Connettore diritto 345">
                        <a:extLst>
                          <a:ext uri="{FF2B5EF4-FFF2-40B4-BE49-F238E27FC236}">
                            <a16:creationId xmlns:a16="http://schemas.microsoft.com/office/drawing/2014/main" id="{303D3CF0-D3E2-88D2-B8E1-BF53B9A08CE3}"/>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47" name="Connettore diritto 346">
                        <a:extLst>
                          <a:ext uri="{FF2B5EF4-FFF2-40B4-BE49-F238E27FC236}">
                            <a16:creationId xmlns:a16="http://schemas.microsoft.com/office/drawing/2014/main" id="{1863607A-AC23-F7F3-F678-E28580617584}"/>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48" name="Connettore diritto 347">
                        <a:extLst>
                          <a:ext uri="{FF2B5EF4-FFF2-40B4-BE49-F238E27FC236}">
                            <a16:creationId xmlns:a16="http://schemas.microsoft.com/office/drawing/2014/main" id="{9DAD07A5-05CB-FBB1-BB5F-312EB15ADF9D}"/>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49" name="Connettore diritto 348">
                        <a:extLst>
                          <a:ext uri="{FF2B5EF4-FFF2-40B4-BE49-F238E27FC236}">
                            <a16:creationId xmlns:a16="http://schemas.microsoft.com/office/drawing/2014/main" id="{0D4BEB42-6901-7B42-72BB-ECD22DE23CA4}"/>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50" name="Connettore diritto 349">
                        <a:extLst>
                          <a:ext uri="{FF2B5EF4-FFF2-40B4-BE49-F238E27FC236}">
                            <a16:creationId xmlns:a16="http://schemas.microsoft.com/office/drawing/2014/main" id="{33966FE0-0283-AAD3-F639-FAD84CFBBAD3}"/>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51" name="Connettore diritto 350">
                        <a:extLst>
                          <a:ext uri="{FF2B5EF4-FFF2-40B4-BE49-F238E27FC236}">
                            <a16:creationId xmlns:a16="http://schemas.microsoft.com/office/drawing/2014/main" id="{67385A1C-9F9A-4174-0A53-B70E3D1AC5F1}"/>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303" name="Gruppo 302">
                      <a:extLst>
                        <a:ext uri="{FF2B5EF4-FFF2-40B4-BE49-F238E27FC236}">
                          <a16:creationId xmlns:a16="http://schemas.microsoft.com/office/drawing/2014/main" id="{C663A9F3-068E-D368-43EC-895C239DC231}"/>
                        </a:ext>
                      </a:extLst>
                    </p:cNvPr>
                    <p:cNvGrpSpPr/>
                    <p:nvPr/>
                  </p:nvGrpSpPr>
                  <p:grpSpPr>
                    <a:xfrm>
                      <a:off x="10011255" y="3877402"/>
                      <a:ext cx="338639" cy="60708"/>
                      <a:chOff x="5373053" y="3882389"/>
                      <a:chExt cx="340042" cy="60959"/>
                    </a:xfrm>
                  </p:grpSpPr>
                  <p:cxnSp>
                    <p:nvCxnSpPr>
                      <p:cNvPr id="334" name="Connettore diritto 333">
                        <a:extLst>
                          <a:ext uri="{FF2B5EF4-FFF2-40B4-BE49-F238E27FC236}">
                            <a16:creationId xmlns:a16="http://schemas.microsoft.com/office/drawing/2014/main" id="{025F8F16-7569-9935-76A7-9B27A1093303}"/>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35" name="Connettore diritto 334">
                        <a:extLst>
                          <a:ext uri="{FF2B5EF4-FFF2-40B4-BE49-F238E27FC236}">
                            <a16:creationId xmlns:a16="http://schemas.microsoft.com/office/drawing/2014/main" id="{F46A4B56-17DD-F6D3-2724-4FBB8113FBC8}"/>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36" name="Connettore diritto 335">
                        <a:extLst>
                          <a:ext uri="{FF2B5EF4-FFF2-40B4-BE49-F238E27FC236}">
                            <a16:creationId xmlns:a16="http://schemas.microsoft.com/office/drawing/2014/main" id="{D424CA27-398A-0077-F186-A99AA1C55D13}"/>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37" name="Connettore diritto 336">
                        <a:extLst>
                          <a:ext uri="{FF2B5EF4-FFF2-40B4-BE49-F238E27FC236}">
                            <a16:creationId xmlns:a16="http://schemas.microsoft.com/office/drawing/2014/main" id="{77BB90F5-DEB7-F04D-F15A-E9E8EE5E5BCB}"/>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38" name="Connettore diritto 337">
                        <a:extLst>
                          <a:ext uri="{FF2B5EF4-FFF2-40B4-BE49-F238E27FC236}">
                            <a16:creationId xmlns:a16="http://schemas.microsoft.com/office/drawing/2014/main" id="{4A5D2B24-AF00-BA7D-0489-FA2EC429C6BB}"/>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39" name="Connettore diritto 338">
                        <a:extLst>
                          <a:ext uri="{FF2B5EF4-FFF2-40B4-BE49-F238E27FC236}">
                            <a16:creationId xmlns:a16="http://schemas.microsoft.com/office/drawing/2014/main" id="{EA1C8C62-461C-197E-DE75-76700E910A26}"/>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40" name="Connettore diritto 339">
                        <a:extLst>
                          <a:ext uri="{FF2B5EF4-FFF2-40B4-BE49-F238E27FC236}">
                            <a16:creationId xmlns:a16="http://schemas.microsoft.com/office/drawing/2014/main" id="{A7ACA422-8001-D94D-786B-A6D8C3635C95}"/>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41" name="Connettore diritto 340">
                        <a:extLst>
                          <a:ext uri="{FF2B5EF4-FFF2-40B4-BE49-F238E27FC236}">
                            <a16:creationId xmlns:a16="http://schemas.microsoft.com/office/drawing/2014/main" id="{DCC69636-260E-8FCF-6CF9-A18C22BC6DD8}"/>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42" name="Connettore diritto 341">
                        <a:extLst>
                          <a:ext uri="{FF2B5EF4-FFF2-40B4-BE49-F238E27FC236}">
                            <a16:creationId xmlns:a16="http://schemas.microsoft.com/office/drawing/2014/main" id="{AA683DE4-6A50-07CD-DA70-1D16EBE93B99}"/>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304" name="Gruppo 303">
                      <a:extLst>
                        <a:ext uri="{FF2B5EF4-FFF2-40B4-BE49-F238E27FC236}">
                          <a16:creationId xmlns:a16="http://schemas.microsoft.com/office/drawing/2014/main" id="{C05FC808-3F18-4488-FD6F-16236596D951}"/>
                        </a:ext>
                      </a:extLst>
                    </p:cNvPr>
                    <p:cNvGrpSpPr/>
                    <p:nvPr/>
                  </p:nvGrpSpPr>
                  <p:grpSpPr>
                    <a:xfrm>
                      <a:off x="10496931" y="3877402"/>
                      <a:ext cx="338639" cy="60708"/>
                      <a:chOff x="5373053" y="3882389"/>
                      <a:chExt cx="340042" cy="60959"/>
                    </a:xfrm>
                  </p:grpSpPr>
                  <p:cxnSp>
                    <p:nvCxnSpPr>
                      <p:cNvPr id="325" name="Connettore diritto 324">
                        <a:extLst>
                          <a:ext uri="{FF2B5EF4-FFF2-40B4-BE49-F238E27FC236}">
                            <a16:creationId xmlns:a16="http://schemas.microsoft.com/office/drawing/2014/main" id="{AEA20499-6EEC-A5E8-D4AF-80057D037138}"/>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26" name="Connettore diritto 325">
                        <a:extLst>
                          <a:ext uri="{FF2B5EF4-FFF2-40B4-BE49-F238E27FC236}">
                            <a16:creationId xmlns:a16="http://schemas.microsoft.com/office/drawing/2014/main" id="{E9415114-04A4-DF97-166F-B664D12D6A8C}"/>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27" name="Connettore diritto 326">
                        <a:extLst>
                          <a:ext uri="{FF2B5EF4-FFF2-40B4-BE49-F238E27FC236}">
                            <a16:creationId xmlns:a16="http://schemas.microsoft.com/office/drawing/2014/main" id="{4C0684A4-A3D3-64F6-1E84-7C913EC09D9D}"/>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28" name="Connettore diritto 327">
                        <a:extLst>
                          <a:ext uri="{FF2B5EF4-FFF2-40B4-BE49-F238E27FC236}">
                            <a16:creationId xmlns:a16="http://schemas.microsoft.com/office/drawing/2014/main" id="{ECADD059-7090-2422-75FB-3D3D1EE2C7C3}"/>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29" name="Connettore diritto 328">
                        <a:extLst>
                          <a:ext uri="{FF2B5EF4-FFF2-40B4-BE49-F238E27FC236}">
                            <a16:creationId xmlns:a16="http://schemas.microsoft.com/office/drawing/2014/main" id="{71195828-406A-4C78-170C-D217ABCE3FA8}"/>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30" name="Connettore diritto 329">
                        <a:extLst>
                          <a:ext uri="{FF2B5EF4-FFF2-40B4-BE49-F238E27FC236}">
                            <a16:creationId xmlns:a16="http://schemas.microsoft.com/office/drawing/2014/main" id="{2CD256C1-066E-197C-8AF5-9DFCE00B6DA8}"/>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31" name="Connettore diritto 330">
                        <a:extLst>
                          <a:ext uri="{FF2B5EF4-FFF2-40B4-BE49-F238E27FC236}">
                            <a16:creationId xmlns:a16="http://schemas.microsoft.com/office/drawing/2014/main" id="{223F0030-CE3B-F716-5DC6-0D6E9EAAE257}"/>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32" name="Connettore diritto 331">
                        <a:extLst>
                          <a:ext uri="{FF2B5EF4-FFF2-40B4-BE49-F238E27FC236}">
                            <a16:creationId xmlns:a16="http://schemas.microsoft.com/office/drawing/2014/main" id="{1091E199-6FD3-CC0B-2177-4DD97B3DA8B2}"/>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33" name="Connettore diritto 332">
                        <a:extLst>
                          <a:ext uri="{FF2B5EF4-FFF2-40B4-BE49-F238E27FC236}">
                            <a16:creationId xmlns:a16="http://schemas.microsoft.com/office/drawing/2014/main" id="{5D4B1224-6573-82F1-B91B-B23627F58FD5}"/>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305" name="Gruppo 304">
                      <a:extLst>
                        <a:ext uri="{FF2B5EF4-FFF2-40B4-BE49-F238E27FC236}">
                          <a16:creationId xmlns:a16="http://schemas.microsoft.com/office/drawing/2014/main" id="{370DB9F0-34F2-1DEA-09F9-EAFF2990A5CE}"/>
                        </a:ext>
                      </a:extLst>
                    </p:cNvPr>
                    <p:cNvGrpSpPr/>
                    <p:nvPr/>
                  </p:nvGrpSpPr>
                  <p:grpSpPr>
                    <a:xfrm>
                      <a:off x="10983081" y="3877402"/>
                      <a:ext cx="338639" cy="60708"/>
                      <a:chOff x="5373053" y="3882389"/>
                      <a:chExt cx="340042" cy="60959"/>
                    </a:xfrm>
                  </p:grpSpPr>
                  <p:cxnSp>
                    <p:nvCxnSpPr>
                      <p:cNvPr id="316" name="Connettore diritto 315">
                        <a:extLst>
                          <a:ext uri="{FF2B5EF4-FFF2-40B4-BE49-F238E27FC236}">
                            <a16:creationId xmlns:a16="http://schemas.microsoft.com/office/drawing/2014/main" id="{28C8A4C0-257B-C3FD-6A1C-9DE873332006}"/>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17" name="Connettore diritto 316">
                        <a:extLst>
                          <a:ext uri="{FF2B5EF4-FFF2-40B4-BE49-F238E27FC236}">
                            <a16:creationId xmlns:a16="http://schemas.microsoft.com/office/drawing/2014/main" id="{1C71E9F7-A8D4-F4C4-A093-ED0FFD678C39}"/>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18" name="Connettore diritto 317">
                        <a:extLst>
                          <a:ext uri="{FF2B5EF4-FFF2-40B4-BE49-F238E27FC236}">
                            <a16:creationId xmlns:a16="http://schemas.microsoft.com/office/drawing/2014/main" id="{B35414D4-4600-7512-0A08-403045F5A8D1}"/>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19" name="Connettore diritto 318">
                        <a:extLst>
                          <a:ext uri="{FF2B5EF4-FFF2-40B4-BE49-F238E27FC236}">
                            <a16:creationId xmlns:a16="http://schemas.microsoft.com/office/drawing/2014/main" id="{DEA5E076-3792-9E1F-91E2-290B4F361E88}"/>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20" name="Connettore diritto 319">
                        <a:extLst>
                          <a:ext uri="{FF2B5EF4-FFF2-40B4-BE49-F238E27FC236}">
                            <a16:creationId xmlns:a16="http://schemas.microsoft.com/office/drawing/2014/main" id="{A6346299-5B15-C99E-A54E-6EE2F0A85BA4}"/>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21" name="Connettore diritto 320">
                        <a:extLst>
                          <a:ext uri="{FF2B5EF4-FFF2-40B4-BE49-F238E27FC236}">
                            <a16:creationId xmlns:a16="http://schemas.microsoft.com/office/drawing/2014/main" id="{AF685A25-3E56-9ABD-C802-D6DBE132A0BA}"/>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22" name="Connettore diritto 321">
                        <a:extLst>
                          <a:ext uri="{FF2B5EF4-FFF2-40B4-BE49-F238E27FC236}">
                            <a16:creationId xmlns:a16="http://schemas.microsoft.com/office/drawing/2014/main" id="{4D918793-E7A0-E28B-D7A2-8131EC7C6B2D}"/>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23" name="Connettore diritto 322">
                        <a:extLst>
                          <a:ext uri="{FF2B5EF4-FFF2-40B4-BE49-F238E27FC236}">
                            <a16:creationId xmlns:a16="http://schemas.microsoft.com/office/drawing/2014/main" id="{092167B2-C6DC-0517-C834-E0DD5E578133}"/>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24" name="Connettore diritto 323">
                        <a:extLst>
                          <a:ext uri="{FF2B5EF4-FFF2-40B4-BE49-F238E27FC236}">
                            <a16:creationId xmlns:a16="http://schemas.microsoft.com/office/drawing/2014/main" id="{82313FD1-9817-4F8A-0D9D-13E7641EC56D}"/>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306" name="Gruppo 305">
                      <a:extLst>
                        <a:ext uri="{FF2B5EF4-FFF2-40B4-BE49-F238E27FC236}">
                          <a16:creationId xmlns:a16="http://schemas.microsoft.com/office/drawing/2014/main" id="{2D8530DF-8754-49F7-443B-80165DB05493}"/>
                        </a:ext>
                      </a:extLst>
                    </p:cNvPr>
                    <p:cNvGrpSpPr/>
                    <p:nvPr/>
                  </p:nvGrpSpPr>
                  <p:grpSpPr>
                    <a:xfrm>
                      <a:off x="11467032" y="3877402"/>
                      <a:ext cx="338639" cy="60708"/>
                      <a:chOff x="5373053" y="3882389"/>
                      <a:chExt cx="340042" cy="60959"/>
                    </a:xfrm>
                  </p:grpSpPr>
                  <p:cxnSp>
                    <p:nvCxnSpPr>
                      <p:cNvPr id="307" name="Connettore diritto 306">
                        <a:extLst>
                          <a:ext uri="{FF2B5EF4-FFF2-40B4-BE49-F238E27FC236}">
                            <a16:creationId xmlns:a16="http://schemas.microsoft.com/office/drawing/2014/main" id="{6A2C9B2B-68F8-8D1A-71D6-DFC3BB2097C2}"/>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08" name="Connettore diritto 307">
                        <a:extLst>
                          <a:ext uri="{FF2B5EF4-FFF2-40B4-BE49-F238E27FC236}">
                            <a16:creationId xmlns:a16="http://schemas.microsoft.com/office/drawing/2014/main" id="{5A83ADD8-182E-1433-875B-F60787381162}"/>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09" name="Connettore diritto 308">
                        <a:extLst>
                          <a:ext uri="{FF2B5EF4-FFF2-40B4-BE49-F238E27FC236}">
                            <a16:creationId xmlns:a16="http://schemas.microsoft.com/office/drawing/2014/main" id="{7CBCF9FF-AB88-332C-C774-15BD80A401C1}"/>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10" name="Connettore diritto 309">
                        <a:extLst>
                          <a:ext uri="{FF2B5EF4-FFF2-40B4-BE49-F238E27FC236}">
                            <a16:creationId xmlns:a16="http://schemas.microsoft.com/office/drawing/2014/main" id="{14323788-BAF9-7E7E-0817-3F8348833268}"/>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11" name="Connettore diritto 310">
                        <a:extLst>
                          <a:ext uri="{FF2B5EF4-FFF2-40B4-BE49-F238E27FC236}">
                            <a16:creationId xmlns:a16="http://schemas.microsoft.com/office/drawing/2014/main" id="{9503CBD7-94F0-A4D3-038E-3DA28CFA67F8}"/>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12" name="Connettore diritto 311">
                        <a:extLst>
                          <a:ext uri="{FF2B5EF4-FFF2-40B4-BE49-F238E27FC236}">
                            <a16:creationId xmlns:a16="http://schemas.microsoft.com/office/drawing/2014/main" id="{DC5A13C6-59B6-3759-5D3D-79D320092C21}"/>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13" name="Connettore diritto 312">
                        <a:extLst>
                          <a:ext uri="{FF2B5EF4-FFF2-40B4-BE49-F238E27FC236}">
                            <a16:creationId xmlns:a16="http://schemas.microsoft.com/office/drawing/2014/main" id="{DD1F6718-F95C-E103-35E9-3E26D9CC40C9}"/>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14" name="Connettore diritto 313">
                        <a:extLst>
                          <a:ext uri="{FF2B5EF4-FFF2-40B4-BE49-F238E27FC236}">
                            <a16:creationId xmlns:a16="http://schemas.microsoft.com/office/drawing/2014/main" id="{AD9E0527-BD5E-E9C4-73AB-93B65720B201}"/>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315" name="Connettore diritto 314">
                        <a:extLst>
                          <a:ext uri="{FF2B5EF4-FFF2-40B4-BE49-F238E27FC236}">
                            <a16:creationId xmlns:a16="http://schemas.microsoft.com/office/drawing/2014/main" id="{5C7A0380-A6D2-1584-DB19-A96FAF264269}"/>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grpSp>
                <p:nvGrpSpPr>
                  <p:cNvPr id="190" name="Gruppo 189">
                    <a:extLst>
                      <a:ext uri="{FF2B5EF4-FFF2-40B4-BE49-F238E27FC236}">
                        <a16:creationId xmlns:a16="http://schemas.microsoft.com/office/drawing/2014/main" id="{B32D2CB6-3AA4-FBA1-65E6-E799E4A870BC}"/>
                      </a:ext>
                    </a:extLst>
                  </p:cNvPr>
                  <p:cNvGrpSpPr/>
                  <p:nvPr/>
                </p:nvGrpSpPr>
                <p:grpSpPr>
                  <a:xfrm flipV="1">
                    <a:off x="7762023" y="4132369"/>
                    <a:ext cx="2457594" cy="51252"/>
                    <a:chOff x="8894644" y="3877402"/>
                    <a:chExt cx="2911027" cy="60708"/>
                  </a:xfrm>
                </p:grpSpPr>
                <p:cxnSp>
                  <p:nvCxnSpPr>
                    <p:cNvPr id="239" name="Connettore diritto 238">
                      <a:extLst>
                        <a:ext uri="{FF2B5EF4-FFF2-40B4-BE49-F238E27FC236}">
                          <a16:creationId xmlns:a16="http://schemas.microsoft.com/office/drawing/2014/main" id="{4FC95D67-9875-0FB0-4B9D-F4966D01DCE3}"/>
                        </a:ext>
                      </a:extLst>
                    </p:cNvPr>
                    <p:cNvCxnSpPr>
                      <a:cxnSpLocks/>
                    </p:cNvCxnSpPr>
                    <p:nvPr/>
                  </p:nvCxnSpPr>
                  <p:spPr>
                    <a:xfrm rot="5400000" flipH="1">
                      <a:off x="8864290" y="3907756"/>
                      <a:ext cx="60708"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nvGrpSpPr>
                    <p:cNvPr id="240" name="Gruppo 239">
                      <a:extLst>
                        <a:ext uri="{FF2B5EF4-FFF2-40B4-BE49-F238E27FC236}">
                          <a16:creationId xmlns:a16="http://schemas.microsoft.com/office/drawing/2014/main" id="{25D55504-BFBF-9D57-19F4-5138023CF1C6}"/>
                        </a:ext>
                      </a:extLst>
                    </p:cNvPr>
                    <p:cNvGrpSpPr/>
                    <p:nvPr/>
                  </p:nvGrpSpPr>
                  <p:grpSpPr>
                    <a:xfrm>
                      <a:off x="9041681" y="3877402"/>
                      <a:ext cx="338639" cy="60708"/>
                      <a:chOff x="5373053" y="3882389"/>
                      <a:chExt cx="340042" cy="60959"/>
                    </a:xfrm>
                  </p:grpSpPr>
                  <p:cxnSp>
                    <p:nvCxnSpPr>
                      <p:cNvPr id="291" name="Connettore diritto 290">
                        <a:extLst>
                          <a:ext uri="{FF2B5EF4-FFF2-40B4-BE49-F238E27FC236}">
                            <a16:creationId xmlns:a16="http://schemas.microsoft.com/office/drawing/2014/main" id="{5A31FC42-CAAB-1A14-F976-CB3C16BB3BD6}"/>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92" name="Connettore diritto 291">
                        <a:extLst>
                          <a:ext uri="{FF2B5EF4-FFF2-40B4-BE49-F238E27FC236}">
                            <a16:creationId xmlns:a16="http://schemas.microsoft.com/office/drawing/2014/main" id="{7AE3D4FA-90EE-7DBB-7EA1-E57AC2BD4A6B}"/>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93" name="Connettore diritto 292">
                        <a:extLst>
                          <a:ext uri="{FF2B5EF4-FFF2-40B4-BE49-F238E27FC236}">
                            <a16:creationId xmlns:a16="http://schemas.microsoft.com/office/drawing/2014/main" id="{43D28F67-8810-028F-52AC-AC0CF4040215}"/>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94" name="Connettore diritto 293">
                        <a:extLst>
                          <a:ext uri="{FF2B5EF4-FFF2-40B4-BE49-F238E27FC236}">
                            <a16:creationId xmlns:a16="http://schemas.microsoft.com/office/drawing/2014/main" id="{766D1B9C-5A23-7449-D013-5EC0B49A81FE}"/>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95" name="Connettore diritto 294">
                        <a:extLst>
                          <a:ext uri="{FF2B5EF4-FFF2-40B4-BE49-F238E27FC236}">
                            <a16:creationId xmlns:a16="http://schemas.microsoft.com/office/drawing/2014/main" id="{FC8026F8-4B8B-3AEA-60C6-17417E14236F}"/>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96" name="Connettore diritto 295">
                        <a:extLst>
                          <a:ext uri="{FF2B5EF4-FFF2-40B4-BE49-F238E27FC236}">
                            <a16:creationId xmlns:a16="http://schemas.microsoft.com/office/drawing/2014/main" id="{E8AA9674-F082-E970-0DB3-D98C4D81F4C5}"/>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97" name="Connettore diritto 296">
                        <a:extLst>
                          <a:ext uri="{FF2B5EF4-FFF2-40B4-BE49-F238E27FC236}">
                            <a16:creationId xmlns:a16="http://schemas.microsoft.com/office/drawing/2014/main" id="{2FA6A539-ADF1-6EAA-6137-33772F8DC039}"/>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98" name="Connettore diritto 297">
                        <a:extLst>
                          <a:ext uri="{FF2B5EF4-FFF2-40B4-BE49-F238E27FC236}">
                            <a16:creationId xmlns:a16="http://schemas.microsoft.com/office/drawing/2014/main" id="{4271D3A9-F2B8-BF50-538C-1D13C9D42EB8}"/>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99" name="Connettore diritto 298">
                        <a:extLst>
                          <a:ext uri="{FF2B5EF4-FFF2-40B4-BE49-F238E27FC236}">
                            <a16:creationId xmlns:a16="http://schemas.microsoft.com/office/drawing/2014/main" id="{E65A98B6-A375-75E5-E175-94719D1656D3}"/>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41" name="Gruppo 240">
                      <a:extLst>
                        <a:ext uri="{FF2B5EF4-FFF2-40B4-BE49-F238E27FC236}">
                          <a16:creationId xmlns:a16="http://schemas.microsoft.com/office/drawing/2014/main" id="{FF2393FE-E28C-5264-212B-0FB68D55F925}"/>
                        </a:ext>
                      </a:extLst>
                    </p:cNvPr>
                    <p:cNvGrpSpPr/>
                    <p:nvPr/>
                  </p:nvGrpSpPr>
                  <p:grpSpPr>
                    <a:xfrm>
                      <a:off x="9525452" y="3877402"/>
                      <a:ext cx="338639" cy="60708"/>
                      <a:chOff x="5373053" y="3882389"/>
                      <a:chExt cx="340042" cy="60959"/>
                    </a:xfrm>
                  </p:grpSpPr>
                  <p:cxnSp>
                    <p:nvCxnSpPr>
                      <p:cNvPr id="282" name="Connettore diritto 281">
                        <a:extLst>
                          <a:ext uri="{FF2B5EF4-FFF2-40B4-BE49-F238E27FC236}">
                            <a16:creationId xmlns:a16="http://schemas.microsoft.com/office/drawing/2014/main" id="{FBE3ABFA-B4CE-08A2-75FD-4B0890EA9941}"/>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83" name="Connettore diritto 282">
                        <a:extLst>
                          <a:ext uri="{FF2B5EF4-FFF2-40B4-BE49-F238E27FC236}">
                            <a16:creationId xmlns:a16="http://schemas.microsoft.com/office/drawing/2014/main" id="{A2AE048B-AACB-A8ED-9744-8DB91B4B6B5B}"/>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84" name="Connettore diritto 283">
                        <a:extLst>
                          <a:ext uri="{FF2B5EF4-FFF2-40B4-BE49-F238E27FC236}">
                            <a16:creationId xmlns:a16="http://schemas.microsoft.com/office/drawing/2014/main" id="{AD734FA1-89B1-F077-A326-85732689D245}"/>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85" name="Connettore diritto 284">
                        <a:extLst>
                          <a:ext uri="{FF2B5EF4-FFF2-40B4-BE49-F238E27FC236}">
                            <a16:creationId xmlns:a16="http://schemas.microsoft.com/office/drawing/2014/main" id="{060EAE15-F2DC-8584-B4BD-9D1C410BA2A0}"/>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86" name="Connettore diritto 285">
                        <a:extLst>
                          <a:ext uri="{FF2B5EF4-FFF2-40B4-BE49-F238E27FC236}">
                            <a16:creationId xmlns:a16="http://schemas.microsoft.com/office/drawing/2014/main" id="{4BF46395-ED3E-44D4-C5E4-251481744E96}"/>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87" name="Connettore diritto 286">
                        <a:extLst>
                          <a:ext uri="{FF2B5EF4-FFF2-40B4-BE49-F238E27FC236}">
                            <a16:creationId xmlns:a16="http://schemas.microsoft.com/office/drawing/2014/main" id="{8EAB77C4-7478-6136-57DB-389F98A35EAA}"/>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88" name="Connettore diritto 287">
                        <a:extLst>
                          <a:ext uri="{FF2B5EF4-FFF2-40B4-BE49-F238E27FC236}">
                            <a16:creationId xmlns:a16="http://schemas.microsoft.com/office/drawing/2014/main" id="{B6038CE9-91A8-3E48-922D-4B0EB3C7ACDE}"/>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89" name="Connettore diritto 288">
                        <a:extLst>
                          <a:ext uri="{FF2B5EF4-FFF2-40B4-BE49-F238E27FC236}">
                            <a16:creationId xmlns:a16="http://schemas.microsoft.com/office/drawing/2014/main" id="{A14676A0-7912-5245-7041-472E1D537F14}"/>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90" name="Connettore diritto 289">
                        <a:extLst>
                          <a:ext uri="{FF2B5EF4-FFF2-40B4-BE49-F238E27FC236}">
                            <a16:creationId xmlns:a16="http://schemas.microsoft.com/office/drawing/2014/main" id="{5F04C7CB-5314-4B33-D41F-A1B8F969E02A}"/>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42" name="Gruppo 241">
                      <a:extLst>
                        <a:ext uri="{FF2B5EF4-FFF2-40B4-BE49-F238E27FC236}">
                          <a16:creationId xmlns:a16="http://schemas.microsoft.com/office/drawing/2014/main" id="{7D0526AE-F7D5-00E2-9864-9B3358A7DEA9}"/>
                        </a:ext>
                      </a:extLst>
                    </p:cNvPr>
                    <p:cNvGrpSpPr/>
                    <p:nvPr/>
                  </p:nvGrpSpPr>
                  <p:grpSpPr>
                    <a:xfrm>
                      <a:off x="10011255" y="3877402"/>
                      <a:ext cx="338639" cy="60708"/>
                      <a:chOff x="5373053" y="3882389"/>
                      <a:chExt cx="340042" cy="60959"/>
                    </a:xfrm>
                  </p:grpSpPr>
                  <p:cxnSp>
                    <p:nvCxnSpPr>
                      <p:cNvPr id="273" name="Connettore diritto 272">
                        <a:extLst>
                          <a:ext uri="{FF2B5EF4-FFF2-40B4-BE49-F238E27FC236}">
                            <a16:creationId xmlns:a16="http://schemas.microsoft.com/office/drawing/2014/main" id="{706403A7-9807-0B31-8BEB-788E40F5D0F0}"/>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74" name="Connettore diritto 273">
                        <a:extLst>
                          <a:ext uri="{FF2B5EF4-FFF2-40B4-BE49-F238E27FC236}">
                            <a16:creationId xmlns:a16="http://schemas.microsoft.com/office/drawing/2014/main" id="{B674BE91-0442-AA0F-087C-2E0059E4B039}"/>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75" name="Connettore diritto 274">
                        <a:extLst>
                          <a:ext uri="{FF2B5EF4-FFF2-40B4-BE49-F238E27FC236}">
                            <a16:creationId xmlns:a16="http://schemas.microsoft.com/office/drawing/2014/main" id="{1CF17301-667E-E5CD-815B-16A9070FB907}"/>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76" name="Connettore diritto 275">
                        <a:extLst>
                          <a:ext uri="{FF2B5EF4-FFF2-40B4-BE49-F238E27FC236}">
                            <a16:creationId xmlns:a16="http://schemas.microsoft.com/office/drawing/2014/main" id="{73C3EA19-0CDC-3F47-B8D1-1E7B5C43E94A}"/>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77" name="Connettore diritto 276">
                        <a:extLst>
                          <a:ext uri="{FF2B5EF4-FFF2-40B4-BE49-F238E27FC236}">
                            <a16:creationId xmlns:a16="http://schemas.microsoft.com/office/drawing/2014/main" id="{B698AAD6-4F9D-3C84-C435-5F8301677782}"/>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78" name="Connettore diritto 277">
                        <a:extLst>
                          <a:ext uri="{FF2B5EF4-FFF2-40B4-BE49-F238E27FC236}">
                            <a16:creationId xmlns:a16="http://schemas.microsoft.com/office/drawing/2014/main" id="{2482357B-0400-0640-9EF1-449CDA0CB580}"/>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79" name="Connettore diritto 278">
                        <a:extLst>
                          <a:ext uri="{FF2B5EF4-FFF2-40B4-BE49-F238E27FC236}">
                            <a16:creationId xmlns:a16="http://schemas.microsoft.com/office/drawing/2014/main" id="{AFE356A1-8515-8749-E13D-9545F0A1EBAE}"/>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80" name="Connettore diritto 279">
                        <a:extLst>
                          <a:ext uri="{FF2B5EF4-FFF2-40B4-BE49-F238E27FC236}">
                            <a16:creationId xmlns:a16="http://schemas.microsoft.com/office/drawing/2014/main" id="{2FD2F7EF-4954-50A9-F8F1-6EB5859D2655}"/>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81" name="Connettore diritto 280">
                        <a:extLst>
                          <a:ext uri="{FF2B5EF4-FFF2-40B4-BE49-F238E27FC236}">
                            <a16:creationId xmlns:a16="http://schemas.microsoft.com/office/drawing/2014/main" id="{2C52AE61-9760-15B9-7550-BA30A81E59B0}"/>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43" name="Gruppo 242">
                      <a:extLst>
                        <a:ext uri="{FF2B5EF4-FFF2-40B4-BE49-F238E27FC236}">
                          <a16:creationId xmlns:a16="http://schemas.microsoft.com/office/drawing/2014/main" id="{EDFD9CB7-E30A-A389-DA73-C0AD91F8CA69}"/>
                        </a:ext>
                      </a:extLst>
                    </p:cNvPr>
                    <p:cNvGrpSpPr/>
                    <p:nvPr/>
                  </p:nvGrpSpPr>
                  <p:grpSpPr>
                    <a:xfrm>
                      <a:off x="10496931" y="3877402"/>
                      <a:ext cx="338639" cy="60708"/>
                      <a:chOff x="5373053" y="3882389"/>
                      <a:chExt cx="340042" cy="60959"/>
                    </a:xfrm>
                  </p:grpSpPr>
                  <p:cxnSp>
                    <p:nvCxnSpPr>
                      <p:cNvPr id="264" name="Connettore diritto 263">
                        <a:extLst>
                          <a:ext uri="{FF2B5EF4-FFF2-40B4-BE49-F238E27FC236}">
                            <a16:creationId xmlns:a16="http://schemas.microsoft.com/office/drawing/2014/main" id="{010F74B6-6AF9-D28C-8780-B7F090009D71}"/>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65" name="Connettore diritto 264">
                        <a:extLst>
                          <a:ext uri="{FF2B5EF4-FFF2-40B4-BE49-F238E27FC236}">
                            <a16:creationId xmlns:a16="http://schemas.microsoft.com/office/drawing/2014/main" id="{07B076D1-DA56-83F3-C150-D005FE4415E2}"/>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66" name="Connettore diritto 265">
                        <a:extLst>
                          <a:ext uri="{FF2B5EF4-FFF2-40B4-BE49-F238E27FC236}">
                            <a16:creationId xmlns:a16="http://schemas.microsoft.com/office/drawing/2014/main" id="{715E67B2-316E-B990-C630-DC5A698BD20C}"/>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67" name="Connettore diritto 266">
                        <a:extLst>
                          <a:ext uri="{FF2B5EF4-FFF2-40B4-BE49-F238E27FC236}">
                            <a16:creationId xmlns:a16="http://schemas.microsoft.com/office/drawing/2014/main" id="{A2FFE14A-FCD1-EF9E-F487-A6A9A982703F}"/>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68" name="Connettore diritto 267">
                        <a:extLst>
                          <a:ext uri="{FF2B5EF4-FFF2-40B4-BE49-F238E27FC236}">
                            <a16:creationId xmlns:a16="http://schemas.microsoft.com/office/drawing/2014/main" id="{C08BF7BD-38E6-FEC7-4F7A-A78E6710D247}"/>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69" name="Connettore diritto 268">
                        <a:extLst>
                          <a:ext uri="{FF2B5EF4-FFF2-40B4-BE49-F238E27FC236}">
                            <a16:creationId xmlns:a16="http://schemas.microsoft.com/office/drawing/2014/main" id="{3E413618-74D1-C4CC-301C-97FA23D7FDC3}"/>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70" name="Connettore diritto 269">
                        <a:extLst>
                          <a:ext uri="{FF2B5EF4-FFF2-40B4-BE49-F238E27FC236}">
                            <a16:creationId xmlns:a16="http://schemas.microsoft.com/office/drawing/2014/main" id="{650308EA-9B16-E439-D8A8-AEACDC4995D7}"/>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71" name="Connettore diritto 270">
                        <a:extLst>
                          <a:ext uri="{FF2B5EF4-FFF2-40B4-BE49-F238E27FC236}">
                            <a16:creationId xmlns:a16="http://schemas.microsoft.com/office/drawing/2014/main" id="{FBFCC771-18AF-DA56-3654-56D7508FBD02}"/>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72" name="Connettore diritto 271">
                        <a:extLst>
                          <a:ext uri="{FF2B5EF4-FFF2-40B4-BE49-F238E27FC236}">
                            <a16:creationId xmlns:a16="http://schemas.microsoft.com/office/drawing/2014/main" id="{8120F29E-0D02-818E-CA31-07CC67EF4D67}"/>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44" name="Gruppo 243">
                      <a:extLst>
                        <a:ext uri="{FF2B5EF4-FFF2-40B4-BE49-F238E27FC236}">
                          <a16:creationId xmlns:a16="http://schemas.microsoft.com/office/drawing/2014/main" id="{9B4919B7-814B-FD8E-7EE4-5266924E035A}"/>
                        </a:ext>
                      </a:extLst>
                    </p:cNvPr>
                    <p:cNvGrpSpPr/>
                    <p:nvPr/>
                  </p:nvGrpSpPr>
                  <p:grpSpPr>
                    <a:xfrm>
                      <a:off x="10983081" y="3877402"/>
                      <a:ext cx="338639" cy="60708"/>
                      <a:chOff x="5373053" y="3882389"/>
                      <a:chExt cx="340042" cy="60959"/>
                    </a:xfrm>
                  </p:grpSpPr>
                  <p:cxnSp>
                    <p:nvCxnSpPr>
                      <p:cNvPr id="255" name="Connettore diritto 254">
                        <a:extLst>
                          <a:ext uri="{FF2B5EF4-FFF2-40B4-BE49-F238E27FC236}">
                            <a16:creationId xmlns:a16="http://schemas.microsoft.com/office/drawing/2014/main" id="{EB1C3B42-C977-7361-35F2-79F1800C3B16}"/>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56" name="Connettore diritto 255">
                        <a:extLst>
                          <a:ext uri="{FF2B5EF4-FFF2-40B4-BE49-F238E27FC236}">
                            <a16:creationId xmlns:a16="http://schemas.microsoft.com/office/drawing/2014/main" id="{F263B0CA-53BC-F7DD-0C7A-C154146D027F}"/>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57" name="Connettore diritto 256">
                        <a:extLst>
                          <a:ext uri="{FF2B5EF4-FFF2-40B4-BE49-F238E27FC236}">
                            <a16:creationId xmlns:a16="http://schemas.microsoft.com/office/drawing/2014/main" id="{4A1E10FD-7D36-A771-7868-351766969B75}"/>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58" name="Connettore diritto 257">
                        <a:extLst>
                          <a:ext uri="{FF2B5EF4-FFF2-40B4-BE49-F238E27FC236}">
                            <a16:creationId xmlns:a16="http://schemas.microsoft.com/office/drawing/2014/main" id="{14170CEA-9718-0F7F-FC5F-6B257A1A713F}"/>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59" name="Connettore diritto 258">
                        <a:extLst>
                          <a:ext uri="{FF2B5EF4-FFF2-40B4-BE49-F238E27FC236}">
                            <a16:creationId xmlns:a16="http://schemas.microsoft.com/office/drawing/2014/main" id="{343EA2DB-61DA-A405-0F57-9B8BA998116D}"/>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60" name="Connettore diritto 259">
                        <a:extLst>
                          <a:ext uri="{FF2B5EF4-FFF2-40B4-BE49-F238E27FC236}">
                            <a16:creationId xmlns:a16="http://schemas.microsoft.com/office/drawing/2014/main" id="{4A8F459D-886C-D6CE-5215-0293E69834F6}"/>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61" name="Connettore diritto 260">
                        <a:extLst>
                          <a:ext uri="{FF2B5EF4-FFF2-40B4-BE49-F238E27FC236}">
                            <a16:creationId xmlns:a16="http://schemas.microsoft.com/office/drawing/2014/main" id="{B243BBCF-A66D-0898-25E4-F5746E5709B1}"/>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62" name="Connettore diritto 261">
                        <a:extLst>
                          <a:ext uri="{FF2B5EF4-FFF2-40B4-BE49-F238E27FC236}">
                            <a16:creationId xmlns:a16="http://schemas.microsoft.com/office/drawing/2014/main" id="{CF2ED859-028A-87F0-C27E-0201FDF8B934}"/>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63" name="Connettore diritto 262">
                        <a:extLst>
                          <a:ext uri="{FF2B5EF4-FFF2-40B4-BE49-F238E27FC236}">
                            <a16:creationId xmlns:a16="http://schemas.microsoft.com/office/drawing/2014/main" id="{242E097A-8E0A-2BB4-37F7-EA0D90905062}"/>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45" name="Gruppo 244">
                      <a:extLst>
                        <a:ext uri="{FF2B5EF4-FFF2-40B4-BE49-F238E27FC236}">
                          <a16:creationId xmlns:a16="http://schemas.microsoft.com/office/drawing/2014/main" id="{517E9683-B582-A784-DDAC-A4051124E298}"/>
                        </a:ext>
                      </a:extLst>
                    </p:cNvPr>
                    <p:cNvGrpSpPr/>
                    <p:nvPr/>
                  </p:nvGrpSpPr>
                  <p:grpSpPr>
                    <a:xfrm>
                      <a:off x="11467032" y="3877402"/>
                      <a:ext cx="338639" cy="60708"/>
                      <a:chOff x="5373053" y="3882389"/>
                      <a:chExt cx="340042" cy="60959"/>
                    </a:xfrm>
                  </p:grpSpPr>
                  <p:cxnSp>
                    <p:nvCxnSpPr>
                      <p:cNvPr id="246" name="Connettore diritto 245">
                        <a:extLst>
                          <a:ext uri="{FF2B5EF4-FFF2-40B4-BE49-F238E27FC236}">
                            <a16:creationId xmlns:a16="http://schemas.microsoft.com/office/drawing/2014/main" id="{2432BDB8-3EE3-6CE2-446C-CF6B98A8B53D}"/>
                          </a:ext>
                        </a:extLst>
                      </p:cNvPr>
                      <p:cNvCxnSpPr>
                        <a:cxnSpLocks/>
                      </p:cNvCxnSpPr>
                      <p:nvPr/>
                    </p:nvCxnSpPr>
                    <p:spPr>
                      <a:xfrm rot="5400000" flipH="1">
                        <a:off x="5682615" y="3912869"/>
                        <a:ext cx="60959"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47" name="Connettore diritto 246">
                        <a:extLst>
                          <a:ext uri="{FF2B5EF4-FFF2-40B4-BE49-F238E27FC236}">
                            <a16:creationId xmlns:a16="http://schemas.microsoft.com/office/drawing/2014/main" id="{ED67DEB3-9E8C-BCAF-697C-628A7AFBA19E}"/>
                          </a:ext>
                        </a:extLst>
                      </p:cNvPr>
                      <p:cNvCxnSpPr>
                        <a:cxnSpLocks/>
                      </p:cNvCxnSpPr>
                      <p:nvPr/>
                    </p:nvCxnSpPr>
                    <p:spPr>
                      <a:xfrm rot="5400000" flipH="1">
                        <a:off x="535686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48" name="Connettore diritto 247">
                        <a:extLst>
                          <a:ext uri="{FF2B5EF4-FFF2-40B4-BE49-F238E27FC236}">
                            <a16:creationId xmlns:a16="http://schemas.microsoft.com/office/drawing/2014/main" id="{788427A8-2707-ADA8-0C04-87A06B75C6C3}"/>
                          </a:ext>
                        </a:extLst>
                      </p:cNvPr>
                      <p:cNvCxnSpPr>
                        <a:cxnSpLocks/>
                      </p:cNvCxnSpPr>
                      <p:nvPr/>
                    </p:nvCxnSpPr>
                    <p:spPr>
                      <a:xfrm rot="5400000" flipH="1">
                        <a:off x="544068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49" name="Connettore diritto 248">
                        <a:extLst>
                          <a:ext uri="{FF2B5EF4-FFF2-40B4-BE49-F238E27FC236}">
                            <a16:creationId xmlns:a16="http://schemas.microsoft.com/office/drawing/2014/main" id="{207384CE-B936-DFFF-9576-0A472CE2987C}"/>
                          </a:ext>
                        </a:extLst>
                      </p:cNvPr>
                      <p:cNvCxnSpPr>
                        <a:cxnSpLocks/>
                      </p:cNvCxnSpPr>
                      <p:nvPr/>
                    </p:nvCxnSpPr>
                    <p:spPr>
                      <a:xfrm rot="5400000" flipH="1">
                        <a:off x="550354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50" name="Connettore diritto 249">
                        <a:extLst>
                          <a:ext uri="{FF2B5EF4-FFF2-40B4-BE49-F238E27FC236}">
                            <a16:creationId xmlns:a16="http://schemas.microsoft.com/office/drawing/2014/main" id="{5ED45C1C-835D-BBDE-A637-2454ABAA4152}"/>
                          </a:ext>
                        </a:extLst>
                      </p:cNvPr>
                      <p:cNvCxnSpPr>
                        <a:cxnSpLocks/>
                      </p:cNvCxnSpPr>
                      <p:nvPr/>
                    </p:nvCxnSpPr>
                    <p:spPr>
                      <a:xfrm rot="5400000" flipH="1">
                        <a:off x="55511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51" name="Connettore diritto 250">
                        <a:extLst>
                          <a:ext uri="{FF2B5EF4-FFF2-40B4-BE49-F238E27FC236}">
                            <a16:creationId xmlns:a16="http://schemas.microsoft.com/office/drawing/2014/main" id="{7D668384-1F64-E4D1-3214-AA9E3F26E39C}"/>
                          </a:ext>
                        </a:extLst>
                      </p:cNvPr>
                      <p:cNvCxnSpPr>
                        <a:cxnSpLocks/>
                      </p:cNvCxnSpPr>
                      <p:nvPr/>
                    </p:nvCxnSpPr>
                    <p:spPr>
                      <a:xfrm rot="5400000" flipH="1">
                        <a:off x="558927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52" name="Connettore diritto 251">
                        <a:extLst>
                          <a:ext uri="{FF2B5EF4-FFF2-40B4-BE49-F238E27FC236}">
                            <a16:creationId xmlns:a16="http://schemas.microsoft.com/office/drawing/2014/main" id="{9F13686E-C2AE-E5EB-4AED-9F53BFA1D354}"/>
                          </a:ext>
                        </a:extLst>
                      </p:cNvPr>
                      <p:cNvCxnSpPr>
                        <a:cxnSpLocks/>
                      </p:cNvCxnSpPr>
                      <p:nvPr/>
                    </p:nvCxnSpPr>
                    <p:spPr>
                      <a:xfrm rot="5400000" flipH="1">
                        <a:off x="561975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53" name="Connettore diritto 252">
                        <a:extLst>
                          <a:ext uri="{FF2B5EF4-FFF2-40B4-BE49-F238E27FC236}">
                            <a16:creationId xmlns:a16="http://schemas.microsoft.com/office/drawing/2014/main" id="{96F352FB-1A3A-8DBE-4A48-C3C8D043B9EA}"/>
                          </a:ext>
                        </a:extLst>
                      </p:cNvPr>
                      <p:cNvCxnSpPr>
                        <a:cxnSpLocks/>
                      </p:cNvCxnSpPr>
                      <p:nvPr/>
                    </p:nvCxnSpPr>
                    <p:spPr>
                      <a:xfrm rot="5400000" flipH="1">
                        <a:off x="5648326"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54" name="Connettore diritto 253">
                        <a:extLst>
                          <a:ext uri="{FF2B5EF4-FFF2-40B4-BE49-F238E27FC236}">
                            <a16:creationId xmlns:a16="http://schemas.microsoft.com/office/drawing/2014/main" id="{6D47DEC5-0386-D135-F9BF-5CF5165C3FAD}"/>
                          </a:ext>
                        </a:extLst>
                      </p:cNvPr>
                      <p:cNvCxnSpPr>
                        <a:cxnSpLocks/>
                      </p:cNvCxnSpPr>
                      <p:nvPr/>
                    </p:nvCxnSpPr>
                    <p:spPr>
                      <a:xfrm rot="5400000" flipH="1">
                        <a:off x="5673091" y="3925252"/>
                        <a:ext cx="32384"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grpSp>
                <p:nvGrpSpPr>
                  <p:cNvPr id="191" name="Gruppo 190">
                    <a:extLst>
                      <a:ext uri="{FF2B5EF4-FFF2-40B4-BE49-F238E27FC236}">
                        <a16:creationId xmlns:a16="http://schemas.microsoft.com/office/drawing/2014/main" id="{4E4066E4-6E21-7D02-E6C9-0982AEC9AF27}"/>
                      </a:ext>
                    </a:extLst>
                  </p:cNvPr>
                  <p:cNvGrpSpPr/>
                  <p:nvPr/>
                </p:nvGrpSpPr>
                <p:grpSpPr>
                  <a:xfrm>
                    <a:off x="7741210" y="4244432"/>
                    <a:ext cx="51252" cy="2072114"/>
                    <a:chOff x="8869990" y="1349725"/>
                    <a:chExt cx="60708" cy="2454425"/>
                  </a:xfrm>
                </p:grpSpPr>
                <p:grpSp>
                  <p:nvGrpSpPr>
                    <p:cNvPr id="216" name="Gruppo 215">
                      <a:extLst>
                        <a:ext uri="{FF2B5EF4-FFF2-40B4-BE49-F238E27FC236}">
                          <a16:creationId xmlns:a16="http://schemas.microsoft.com/office/drawing/2014/main" id="{7AB7C510-9461-DB2A-5B5C-686631185AA9}"/>
                        </a:ext>
                      </a:extLst>
                    </p:cNvPr>
                    <p:cNvGrpSpPr/>
                    <p:nvPr/>
                  </p:nvGrpSpPr>
                  <p:grpSpPr>
                    <a:xfrm>
                      <a:off x="8869990" y="3257863"/>
                      <a:ext cx="60708" cy="546287"/>
                      <a:chOff x="8869990" y="3257863"/>
                      <a:chExt cx="60708" cy="546287"/>
                    </a:xfrm>
                  </p:grpSpPr>
                  <p:cxnSp>
                    <p:nvCxnSpPr>
                      <p:cNvPr id="234" name="Connettore diritto 233">
                        <a:extLst>
                          <a:ext uri="{FF2B5EF4-FFF2-40B4-BE49-F238E27FC236}">
                            <a16:creationId xmlns:a16="http://schemas.microsoft.com/office/drawing/2014/main" id="{28AF8D85-372D-AD91-2BBD-B316D2063E04}"/>
                          </a:ext>
                        </a:extLst>
                      </p:cNvPr>
                      <p:cNvCxnSpPr>
                        <a:cxnSpLocks/>
                      </p:cNvCxnSpPr>
                      <p:nvPr/>
                    </p:nvCxnSpPr>
                    <p:spPr>
                      <a:xfrm flipH="1">
                        <a:off x="8869990" y="3257863"/>
                        <a:ext cx="60708"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35" name="Connettore diritto 234">
                        <a:extLst>
                          <a:ext uri="{FF2B5EF4-FFF2-40B4-BE49-F238E27FC236}">
                            <a16:creationId xmlns:a16="http://schemas.microsoft.com/office/drawing/2014/main" id="{D29E7DAF-E553-6DC6-E0FF-50D3E0BBDA81}"/>
                          </a:ext>
                        </a:extLst>
                      </p:cNvPr>
                      <p:cNvCxnSpPr>
                        <a:cxnSpLocks/>
                      </p:cNvCxnSpPr>
                      <p:nvPr/>
                    </p:nvCxnSpPr>
                    <p:spPr>
                      <a:xfrm flipH="1">
                        <a:off x="8873435" y="380415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36" name="Connettore diritto 235">
                        <a:extLst>
                          <a:ext uri="{FF2B5EF4-FFF2-40B4-BE49-F238E27FC236}">
                            <a16:creationId xmlns:a16="http://schemas.microsoft.com/office/drawing/2014/main" id="{00EE1F83-CDE6-259C-96CD-1879A5116DE1}"/>
                          </a:ext>
                        </a:extLst>
                      </p:cNvPr>
                      <p:cNvCxnSpPr>
                        <a:cxnSpLocks/>
                      </p:cNvCxnSpPr>
                      <p:nvPr/>
                    </p:nvCxnSpPr>
                    <p:spPr>
                      <a:xfrm flipH="1">
                        <a:off x="8873435" y="366699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37" name="Connettore diritto 236">
                        <a:extLst>
                          <a:ext uri="{FF2B5EF4-FFF2-40B4-BE49-F238E27FC236}">
                            <a16:creationId xmlns:a16="http://schemas.microsoft.com/office/drawing/2014/main" id="{D6418430-A2F8-DE50-700C-C045FCA41CE8}"/>
                          </a:ext>
                        </a:extLst>
                      </p:cNvPr>
                      <p:cNvCxnSpPr>
                        <a:cxnSpLocks/>
                      </p:cNvCxnSpPr>
                      <p:nvPr/>
                    </p:nvCxnSpPr>
                    <p:spPr>
                      <a:xfrm flipH="1">
                        <a:off x="8873435" y="3530526"/>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38" name="Connettore diritto 237">
                        <a:extLst>
                          <a:ext uri="{FF2B5EF4-FFF2-40B4-BE49-F238E27FC236}">
                            <a16:creationId xmlns:a16="http://schemas.microsoft.com/office/drawing/2014/main" id="{56D4E83A-D308-1509-0111-5C32818A9D61}"/>
                          </a:ext>
                        </a:extLst>
                      </p:cNvPr>
                      <p:cNvCxnSpPr>
                        <a:cxnSpLocks/>
                      </p:cNvCxnSpPr>
                      <p:nvPr/>
                    </p:nvCxnSpPr>
                    <p:spPr>
                      <a:xfrm flipH="1">
                        <a:off x="8873435" y="3394278"/>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17" name="Gruppo 216">
                      <a:extLst>
                        <a:ext uri="{FF2B5EF4-FFF2-40B4-BE49-F238E27FC236}">
                          <a16:creationId xmlns:a16="http://schemas.microsoft.com/office/drawing/2014/main" id="{13C5199D-E92B-ECA0-F573-10BD00FD255E}"/>
                        </a:ext>
                      </a:extLst>
                    </p:cNvPr>
                    <p:cNvGrpSpPr/>
                    <p:nvPr/>
                  </p:nvGrpSpPr>
                  <p:grpSpPr>
                    <a:xfrm>
                      <a:off x="8869990" y="2577191"/>
                      <a:ext cx="60708" cy="546287"/>
                      <a:chOff x="8869990" y="3257863"/>
                      <a:chExt cx="60708" cy="546287"/>
                    </a:xfrm>
                  </p:grpSpPr>
                  <p:cxnSp>
                    <p:nvCxnSpPr>
                      <p:cNvPr id="229" name="Connettore diritto 228">
                        <a:extLst>
                          <a:ext uri="{FF2B5EF4-FFF2-40B4-BE49-F238E27FC236}">
                            <a16:creationId xmlns:a16="http://schemas.microsoft.com/office/drawing/2014/main" id="{07369713-80BE-9E7F-E6FE-BDE0463271CC}"/>
                          </a:ext>
                        </a:extLst>
                      </p:cNvPr>
                      <p:cNvCxnSpPr>
                        <a:cxnSpLocks/>
                      </p:cNvCxnSpPr>
                      <p:nvPr/>
                    </p:nvCxnSpPr>
                    <p:spPr>
                      <a:xfrm flipH="1">
                        <a:off x="8869990" y="3257863"/>
                        <a:ext cx="60708"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30" name="Connettore diritto 229">
                        <a:extLst>
                          <a:ext uri="{FF2B5EF4-FFF2-40B4-BE49-F238E27FC236}">
                            <a16:creationId xmlns:a16="http://schemas.microsoft.com/office/drawing/2014/main" id="{6B801ED5-F060-29DC-E37F-80F40B5D57E1}"/>
                          </a:ext>
                        </a:extLst>
                      </p:cNvPr>
                      <p:cNvCxnSpPr>
                        <a:cxnSpLocks/>
                      </p:cNvCxnSpPr>
                      <p:nvPr/>
                    </p:nvCxnSpPr>
                    <p:spPr>
                      <a:xfrm flipH="1">
                        <a:off x="8873435" y="380415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31" name="Connettore diritto 230">
                        <a:extLst>
                          <a:ext uri="{FF2B5EF4-FFF2-40B4-BE49-F238E27FC236}">
                            <a16:creationId xmlns:a16="http://schemas.microsoft.com/office/drawing/2014/main" id="{1A51DEB6-C257-FF4F-6776-EC8BBE3F0992}"/>
                          </a:ext>
                        </a:extLst>
                      </p:cNvPr>
                      <p:cNvCxnSpPr>
                        <a:cxnSpLocks/>
                      </p:cNvCxnSpPr>
                      <p:nvPr/>
                    </p:nvCxnSpPr>
                    <p:spPr>
                      <a:xfrm flipH="1">
                        <a:off x="8873435" y="366699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32" name="Connettore diritto 231">
                        <a:extLst>
                          <a:ext uri="{FF2B5EF4-FFF2-40B4-BE49-F238E27FC236}">
                            <a16:creationId xmlns:a16="http://schemas.microsoft.com/office/drawing/2014/main" id="{6839A66A-EC12-576E-B906-BB7060FEEEA1}"/>
                          </a:ext>
                        </a:extLst>
                      </p:cNvPr>
                      <p:cNvCxnSpPr>
                        <a:cxnSpLocks/>
                      </p:cNvCxnSpPr>
                      <p:nvPr/>
                    </p:nvCxnSpPr>
                    <p:spPr>
                      <a:xfrm flipH="1">
                        <a:off x="8873435" y="3530526"/>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33" name="Connettore diritto 232">
                        <a:extLst>
                          <a:ext uri="{FF2B5EF4-FFF2-40B4-BE49-F238E27FC236}">
                            <a16:creationId xmlns:a16="http://schemas.microsoft.com/office/drawing/2014/main" id="{E38F4AA1-9BFD-7582-CBF6-2BB7DCC1E093}"/>
                          </a:ext>
                        </a:extLst>
                      </p:cNvPr>
                      <p:cNvCxnSpPr>
                        <a:cxnSpLocks/>
                      </p:cNvCxnSpPr>
                      <p:nvPr/>
                    </p:nvCxnSpPr>
                    <p:spPr>
                      <a:xfrm flipH="1">
                        <a:off x="8873435" y="3394278"/>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18" name="Gruppo 217">
                      <a:extLst>
                        <a:ext uri="{FF2B5EF4-FFF2-40B4-BE49-F238E27FC236}">
                          <a16:creationId xmlns:a16="http://schemas.microsoft.com/office/drawing/2014/main" id="{33037FDB-C291-0405-E53D-2FBD269DD5B9}"/>
                        </a:ext>
                      </a:extLst>
                    </p:cNvPr>
                    <p:cNvGrpSpPr/>
                    <p:nvPr/>
                  </p:nvGrpSpPr>
                  <p:grpSpPr>
                    <a:xfrm>
                      <a:off x="8869990" y="1893982"/>
                      <a:ext cx="60708" cy="546287"/>
                      <a:chOff x="8869990" y="3257863"/>
                      <a:chExt cx="60708" cy="546287"/>
                    </a:xfrm>
                  </p:grpSpPr>
                  <p:cxnSp>
                    <p:nvCxnSpPr>
                      <p:cNvPr id="224" name="Connettore diritto 223">
                        <a:extLst>
                          <a:ext uri="{FF2B5EF4-FFF2-40B4-BE49-F238E27FC236}">
                            <a16:creationId xmlns:a16="http://schemas.microsoft.com/office/drawing/2014/main" id="{93F9F2AC-E4EB-B7E4-2583-38149E7F8D09}"/>
                          </a:ext>
                        </a:extLst>
                      </p:cNvPr>
                      <p:cNvCxnSpPr>
                        <a:cxnSpLocks/>
                      </p:cNvCxnSpPr>
                      <p:nvPr/>
                    </p:nvCxnSpPr>
                    <p:spPr>
                      <a:xfrm flipH="1">
                        <a:off x="8869990" y="3257863"/>
                        <a:ext cx="60708"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25" name="Connettore diritto 224">
                        <a:extLst>
                          <a:ext uri="{FF2B5EF4-FFF2-40B4-BE49-F238E27FC236}">
                            <a16:creationId xmlns:a16="http://schemas.microsoft.com/office/drawing/2014/main" id="{AE0A3F72-6797-7D67-862C-296F07FEFC42}"/>
                          </a:ext>
                        </a:extLst>
                      </p:cNvPr>
                      <p:cNvCxnSpPr>
                        <a:cxnSpLocks/>
                      </p:cNvCxnSpPr>
                      <p:nvPr/>
                    </p:nvCxnSpPr>
                    <p:spPr>
                      <a:xfrm flipH="1">
                        <a:off x="8873435" y="380415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26" name="Connettore diritto 225">
                        <a:extLst>
                          <a:ext uri="{FF2B5EF4-FFF2-40B4-BE49-F238E27FC236}">
                            <a16:creationId xmlns:a16="http://schemas.microsoft.com/office/drawing/2014/main" id="{70403638-270D-36E0-A28A-261783D0ADD0}"/>
                          </a:ext>
                        </a:extLst>
                      </p:cNvPr>
                      <p:cNvCxnSpPr>
                        <a:cxnSpLocks/>
                      </p:cNvCxnSpPr>
                      <p:nvPr/>
                    </p:nvCxnSpPr>
                    <p:spPr>
                      <a:xfrm flipH="1">
                        <a:off x="8873435" y="366699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27" name="Connettore diritto 226">
                        <a:extLst>
                          <a:ext uri="{FF2B5EF4-FFF2-40B4-BE49-F238E27FC236}">
                            <a16:creationId xmlns:a16="http://schemas.microsoft.com/office/drawing/2014/main" id="{C2E3E04F-21C5-DDC6-077D-415DF3310234}"/>
                          </a:ext>
                        </a:extLst>
                      </p:cNvPr>
                      <p:cNvCxnSpPr>
                        <a:cxnSpLocks/>
                      </p:cNvCxnSpPr>
                      <p:nvPr/>
                    </p:nvCxnSpPr>
                    <p:spPr>
                      <a:xfrm flipH="1">
                        <a:off x="8873435" y="3530526"/>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28" name="Connettore diritto 227">
                        <a:extLst>
                          <a:ext uri="{FF2B5EF4-FFF2-40B4-BE49-F238E27FC236}">
                            <a16:creationId xmlns:a16="http://schemas.microsoft.com/office/drawing/2014/main" id="{D076DED2-7BED-668E-5D9C-55E3C3BF43D6}"/>
                          </a:ext>
                        </a:extLst>
                      </p:cNvPr>
                      <p:cNvCxnSpPr>
                        <a:cxnSpLocks/>
                      </p:cNvCxnSpPr>
                      <p:nvPr/>
                    </p:nvCxnSpPr>
                    <p:spPr>
                      <a:xfrm flipH="1">
                        <a:off x="8873435" y="3394278"/>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219" name="Gruppo 218">
                      <a:extLst>
                        <a:ext uri="{FF2B5EF4-FFF2-40B4-BE49-F238E27FC236}">
                          <a16:creationId xmlns:a16="http://schemas.microsoft.com/office/drawing/2014/main" id="{EEF6F6FD-BB42-ACA7-5A8C-40A81B18B823}"/>
                        </a:ext>
                      </a:extLst>
                    </p:cNvPr>
                    <p:cNvGrpSpPr/>
                    <p:nvPr/>
                  </p:nvGrpSpPr>
                  <p:grpSpPr>
                    <a:xfrm>
                      <a:off x="8873435" y="1349725"/>
                      <a:ext cx="32251" cy="409872"/>
                      <a:chOff x="8873435" y="3394278"/>
                      <a:chExt cx="32251" cy="409872"/>
                    </a:xfrm>
                  </p:grpSpPr>
                  <p:cxnSp>
                    <p:nvCxnSpPr>
                      <p:cNvPr id="220" name="Connettore diritto 219">
                        <a:extLst>
                          <a:ext uri="{FF2B5EF4-FFF2-40B4-BE49-F238E27FC236}">
                            <a16:creationId xmlns:a16="http://schemas.microsoft.com/office/drawing/2014/main" id="{3055041D-22A5-C702-6182-2CF9AE8D04A3}"/>
                          </a:ext>
                        </a:extLst>
                      </p:cNvPr>
                      <p:cNvCxnSpPr>
                        <a:cxnSpLocks/>
                      </p:cNvCxnSpPr>
                      <p:nvPr/>
                    </p:nvCxnSpPr>
                    <p:spPr>
                      <a:xfrm flipH="1">
                        <a:off x="8873435" y="380415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FFD80BD5-C276-F885-ABED-CB47FB1A013B}"/>
                          </a:ext>
                        </a:extLst>
                      </p:cNvPr>
                      <p:cNvCxnSpPr>
                        <a:cxnSpLocks/>
                      </p:cNvCxnSpPr>
                      <p:nvPr/>
                    </p:nvCxnSpPr>
                    <p:spPr>
                      <a:xfrm flipH="1">
                        <a:off x="8873435" y="366699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FCA7A168-4B93-E719-7B54-55C447AE5104}"/>
                          </a:ext>
                        </a:extLst>
                      </p:cNvPr>
                      <p:cNvCxnSpPr>
                        <a:cxnSpLocks/>
                      </p:cNvCxnSpPr>
                      <p:nvPr/>
                    </p:nvCxnSpPr>
                    <p:spPr>
                      <a:xfrm flipH="1">
                        <a:off x="8873435" y="3530526"/>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7CC0CC65-9BB0-9838-6CF6-7EC9C8165977}"/>
                          </a:ext>
                        </a:extLst>
                      </p:cNvPr>
                      <p:cNvCxnSpPr>
                        <a:cxnSpLocks/>
                      </p:cNvCxnSpPr>
                      <p:nvPr/>
                    </p:nvCxnSpPr>
                    <p:spPr>
                      <a:xfrm flipH="1">
                        <a:off x="8873435" y="3394278"/>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grpSp>
                <p:nvGrpSpPr>
                  <p:cNvPr id="192" name="Gruppo 191">
                    <a:extLst>
                      <a:ext uri="{FF2B5EF4-FFF2-40B4-BE49-F238E27FC236}">
                        <a16:creationId xmlns:a16="http://schemas.microsoft.com/office/drawing/2014/main" id="{8377F112-EBFF-C0BB-61F2-E7ACFD52624F}"/>
                      </a:ext>
                    </a:extLst>
                  </p:cNvPr>
                  <p:cNvGrpSpPr/>
                  <p:nvPr/>
                </p:nvGrpSpPr>
                <p:grpSpPr>
                  <a:xfrm flipH="1">
                    <a:off x="10196039" y="4244432"/>
                    <a:ext cx="51252" cy="2072114"/>
                    <a:chOff x="8869990" y="1349725"/>
                    <a:chExt cx="60708" cy="2454425"/>
                  </a:xfrm>
                </p:grpSpPr>
                <p:grpSp>
                  <p:nvGrpSpPr>
                    <p:cNvPr id="193" name="Gruppo 192">
                      <a:extLst>
                        <a:ext uri="{FF2B5EF4-FFF2-40B4-BE49-F238E27FC236}">
                          <a16:creationId xmlns:a16="http://schemas.microsoft.com/office/drawing/2014/main" id="{268A1493-0ED1-0D5A-F16E-0DAC84032F1C}"/>
                        </a:ext>
                      </a:extLst>
                    </p:cNvPr>
                    <p:cNvGrpSpPr/>
                    <p:nvPr/>
                  </p:nvGrpSpPr>
                  <p:grpSpPr>
                    <a:xfrm>
                      <a:off x="8869990" y="3257863"/>
                      <a:ext cx="60708" cy="546287"/>
                      <a:chOff x="8869990" y="3257863"/>
                      <a:chExt cx="60708" cy="546287"/>
                    </a:xfrm>
                  </p:grpSpPr>
                  <p:cxnSp>
                    <p:nvCxnSpPr>
                      <p:cNvPr id="211" name="Connettore diritto 210">
                        <a:extLst>
                          <a:ext uri="{FF2B5EF4-FFF2-40B4-BE49-F238E27FC236}">
                            <a16:creationId xmlns:a16="http://schemas.microsoft.com/office/drawing/2014/main" id="{8A7FCB14-53B7-23FD-0D24-01F7723CF62F}"/>
                          </a:ext>
                        </a:extLst>
                      </p:cNvPr>
                      <p:cNvCxnSpPr>
                        <a:cxnSpLocks/>
                      </p:cNvCxnSpPr>
                      <p:nvPr/>
                    </p:nvCxnSpPr>
                    <p:spPr>
                      <a:xfrm flipH="1">
                        <a:off x="8869990" y="3257863"/>
                        <a:ext cx="60708"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12" name="Connettore diritto 211">
                        <a:extLst>
                          <a:ext uri="{FF2B5EF4-FFF2-40B4-BE49-F238E27FC236}">
                            <a16:creationId xmlns:a16="http://schemas.microsoft.com/office/drawing/2014/main" id="{EE1C538F-A772-2A3C-DEF3-DCFC0D9624D3}"/>
                          </a:ext>
                        </a:extLst>
                      </p:cNvPr>
                      <p:cNvCxnSpPr>
                        <a:cxnSpLocks/>
                      </p:cNvCxnSpPr>
                      <p:nvPr/>
                    </p:nvCxnSpPr>
                    <p:spPr>
                      <a:xfrm flipH="1">
                        <a:off x="8873435" y="380415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13" name="Connettore diritto 212">
                        <a:extLst>
                          <a:ext uri="{FF2B5EF4-FFF2-40B4-BE49-F238E27FC236}">
                            <a16:creationId xmlns:a16="http://schemas.microsoft.com/office/drawing/2014/main" id="{5C1E619D-A1EA-DD25-133E-13B5C3464990}"/>
                          </a:ext>
                        </a:extLst>
                      </p:cNvPr>
                      <p:cNvCxnSpPr>
                        <a:cxnSpLocks/>
                      </p:cNvCxnSpPr>
                      <p:nvPr/>
                    </p:nvCxnSpPr>
                    <p:spPr>
                      <a:xfrm flipH="1">
                        <a:off x="8873435" y="366699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14" name="Connettore diritto 213">
                        <a:extLst>
                          <a:ext uri="{FF2B5EF4-FFF2-40B4-BE49-F238E27FC236}">
                            <a16:creationId xmlns:a16="http://schemas.microsoft.com/office/drawing/2014/main" id="{3A6E9AF8-1ACF-7455-4CE5-F313EB3BD8D0}"/>
                          </a:ext>
                        </a:extLst>
                      </p:cNvPr>
                      <p:cNvCxnSpPr>
                        <a:cxnSpLocks/>
                      </p:cNvCxnSpPr>
                      <p:nvPr/>
                    </p:nvCxnSpPr>
                    <p:spPr>
                      <a:xfrm flipH="1">
                        <a:off x="8873435" y="3530526"/>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15" name="Connettore diritto 214">
                        <a:extLst>
                          <a:ext uri="{FF2B5EF4-FFF2-40B4-BE49-F238E27FC236}">
                            <a16:creationId xmlns:a16="http://schemas.microsoft.com/office/drawing/2014/main" id="{C09F6744-E213-ACFF-2FE7-2F8AB3767B53}"/>
                          </a:ext>
                        </a:extLst>
                      </p:cNvPr>
                      <p:cNvCxnSpPr>
                        <a:cxnSpLocks/>
                      </p:cNvCxnSpPr>
                      <p:nvPr/>
                    </p:nvCxnSpPr>
                    <p:spPr>
                      <a:xfrm flipH="1">
                        <a:off x="8873435" y="3394278"/>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194" name="Gruppo 193">
                      <a:extLst>
                        <a:ext uri="{FF2B5EF4-FFF2-40B4-BE49-F238E27FC236}">
                          <a16:creationId xmlns:a16="http://schemas.microsoft.com/office/drawing/2014/main" id="{632C0CF0-EB58-327A-0B1F-04A15DFE7AD3}"/>
                        </a:ext>
                      </a:extLst>
                    </p:cNvPr>
                    <p:cNvGrpSpPr/>
                    <p:nvPr/>
                  </p:nvGrpSpPr>
                  <p:grpSpPr>
                    <a:xfrm>
                      <a:off x="8869990" y="2577191"/>
                      <a:ext cx="60708" cy="546287"/>
                      <a:chOff x="8869990" y="3257863"/>
                      <a:chExt cx="60708" cy="546287"/>
                    </a:xfrm>
                  </p:grpSpPr>
                  <p:cxnSp>
                    <p:nvCxnSpPr>
                      <p:cNvPr id="206" name="Connettore diritto 205">
                        <a:extLst>
                          <a:ext uri="{FF2B5EF4-FFF2-40B4-BE49-F238E27FC236}">
                            <a16:creationId xmlns:a16="http://schemas.microsoft.com/office/drawing/2014/main" id="{6D87F8D9-91EE-0AFB-F09D-C9C84C8BC8CD}"/>
                          </a:ext>
                        </a:extLst>
                      </p:cNvPr>
                      <p:cNvCxnSpPr>
                        <a:cxnSpLocks/>
                      </p:cNvCxnSpPr>
                      <p:nvPr/>
                    </p:nvCxnSpPr>
                    <p:spPr>
                      <a:xfrm flipH="1">
                        <a:off x="8869990" y="3257863"/>
                        <a:ext cx="60708"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 name="Connettore diritto 206">
                        <a:extLst>
                          <a:ext uri="{FF2B5EF4-FFF2-40B4-BE49-F238E27FC236}">
                            <a16:creationId xmlns:a16="http://schemas.microsoft.com/office/drawing/2014/main" id="{8C0B34D3-3AF7-BAD5-3CFB-C9A81B43A512}"/>
                          </a:ext>
                        </a:extLst>
                      </p:cNvPr>
                      <p:cNvCxnSpPr>
                        <a:cxnSpLocks/>
                      </p:cNvCxnSpPr>
                      <p:nvPr/>
                    </p:nvCxnSpPr>
                    <p:spPr>
                      <a:xfrm flipH="1">
                        <a:off x="8873435" y="380415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a:extLst>
                          <a:ext uri="{FF2B5EF4-FFF2-40B4-BE49-F238E27FC236}">
                            <a16:creationId xmlns:a16="http://schemas.microsoft.com/office/drawing/2014/main" id="{B6298082-85CE-5DD3-4E2C-BDA4578CF51E}"/>
                          </a:ext>
                        </a:extLst>
                      </p:cNvPr>
                      <p:cNvCxnSpPr>
                        <a:cxnSpLocks/>
                      </p:cNvCxnSpPr>
                      <p:nvPr/>
                    </p:nvCxnSpPr>
                    <p:spPr>
                      <a:xfrm flipH="1">
                        <a:off x="8873435" y="366699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a:extLst>
                          <a:ext uri="{FF2B5EF4-FFF2-40B4-BE49-F238E27FC236}">
                            <a16:creationId xmlns:a16="http://schemas.microsoft.com/office/drawing/2014/main" id="{64C6D0AC-AE67-0946-8609-BFB5C49D0ACA}"/>
                          </a:ext>
                        </a:extLst>
                      </p:cNvPr>
                      <p:cNvCxnSpPr>
                        <a:cxnSpLocks/>
                      </p:cNvCxnSpPr>
                      <p:nvPr/>
                    </p:nvCxnSpPr>
                    <p:spPr>
                      <a:xfrm flipH="1">
                        <a:off x="8873435" y="3530526"/>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a:extLst>
                          <a:ext uri="{FF2B5EF4-FFF2-40B4-BE49-F238E27FC236}">
                            <a16:creationId xmlns:a16="http://schemas.microsoft.com/office/drawing/2014/main" id="{6BF24427-0BDD-451A-0799-1BC21772D375}"/>
                          </a:ext>
                        </a:extLst>
                      </p:cNvPr>
                      <p:cNvCxnSpPr>
                        <a:cxnSpLocks/>
                      </p:cNvCxnSpPr>
                      <p:nvPr/>
                    </p:nvCxnSpPr>
                    <p:spPr>
                      <a:xfrm flipH="1">
                        <a:off x="8873435" y="3394278"/>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195" name="Gruppo 194">
                      <a:extLst>
                        <a:ext uri="{FF2B5EF4-FFF2-40B4-BE49-F238E27FC236}">
                          <a16:creationId xmlns:a16="http://schemas.microsoft.com/office/drawing/2014/main" id="{5EDA52CC-75C0-56B1-AF70-0F274EB4E0BE}"/>
                        </a:ext>
                      </a:extLst>
                    </p:cNvPr>
                    <p:cNvGrpSpPr/>
                    <p:nvPr/>
                  </p:nvGrpSpPr>
                  <p:grpSpPr>
                    <a:xfrm>
                      <a:off x="8869990" y="1893982"/>
                      <a:ext cx="60708" cy="546287"/>
                      <a:chOff x="8869990" y="3257863"/>
                      <a:chExt cx="60708" cy="546287"/>
                    </a:xfrm>
                  </p:grpSpPr>
                  <p:cxnSp>
                    <p:nvCxnSpPr>
                      <p:cNvPr id="201" name="Connettore diritto 200">
                        <a:extLst>
                          <a:ext uri="{FF2B5EF4-FFF2-40B4-BE49-F238E27FC236}">
                            <a16:creationId xmlns:a16="http://schemas.microsoft.com/office/drawing/2014/main" id="{27BE8E03-9669-9C86-3F11-9A383F2BEDEE}"/>
                          </a:ext>
                        </a:extLst>
                      </p:cNvPr>
                      <p:cNvCxnSpPr>
                        <a:cxnSpLocks/>
                      </p:cNvCxnSpPr>
                      <p:nvPr/>
                    </p:nvCxnSpPr>
                    <p:spPr>
                      <a:xfrm flipH="1">
                        <a:off x="8869990" y="3257863"/>
                        <a:ext cx="60708"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2" name="Connettore diritto 201">
                        <a:extLst>
                          <a:ext uri="{FF2B5EF4-FFF2-40B4-BE49-F238E27FC236}">
                            <a16:creationId xmlns:a16="http://schemas.microsoft.com/office/drawing/2014/main" id="{AE28B27F-103F-0BBA-13B0-F9BA0CBCC3BA}"/>
                          </a:ext>
                        </a:extLst>
                      </p:cNvPr>
                      <p:cNvCxnSpPr>
                        <a:cxnSpLocks/>
                      </p:cNvCxnSpPr>
                      <p:nvPr/>
                    </p:nvCxnSpPr>
                    <p:spPr>
                      <a:xfrm flipH="1">
                        <a:off x="8873435" y="380415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a:extLst>
                          <a:ext uri="{FF2B5EF4-FFF2-40B4-BE49-F238E27FC236}">
                            <a16:creationId xmlns:a16="http://schemas.microsoft.com/office/drawing/2014/main" id="{83402405-6C46-36C8-A314-542EB918F368}"/>
                          </a:ext>
                        </a:extLst>
                      </p:cNvPr>
                      <p:cNvCxnSpPr>
                        <a:cxnSpLocks/>
                      </p:cNvCxnSpPr>
                      <p:nvPr/>
                    </p:nvCxnSpPr>
                    <p:spPr>
                      <a:xfrm flipH="1">
                        <a:off x="8873435" y="366699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AABCC5F4-5B3E-5B6B-29F0-929446603CBF}"/>
                          </a:ext>
                        </a:extLst>
                      </p:cNvPr>
                      <p:cNvCxnSpPr>
                        <a:cxnSpLocks/>
                      </p:cNvCxnSpPr>
                      <p:nvPr/>
                    </p:nvCxnSpPr>
                    <p:spPr>
                      <a:xfrm flipH="1">
                        <a:off x="8873435" y="3530526"/>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a:extLst>
                          <a:ext uri="{FF2B5EF4-FFF2-40B4-BE49-F238E27FC236}">
                            <a16:creationId xmlns:a16="http://schemas.microsoft.com/office/drawing/2014/main" id="{2C914DCE-4EA7-5116-EBD3-3B49D2EEEC61}"/>
                          </a:ext>
                        </a:extLst>
                      </p:cNvPr>
                      <p:cNvCxnSpPr>
                        <a:cxnSpLocks/>
                      </p:cNvCxnSpPr>
                      <p:nvPr/>
                    </p:nvCxnSpPr>
                    <p:spPr>
                      <a:xfrm flipH="1">
                        <a:off x="8873435" y="3394278"/>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nvGrpSpPr>
                    <p:cNvPr id="196" name="Gruppo 195">
                      <a:extLst>
                        <a:ext uri="{FF2B5EF4-FFF2-40B4-BE49-F238E27FC236}">
                          <a16:creationId xmlns:a16="http://schemas.microsoft.com/office/drawing/2014/main" id="{57605A4C-BB38-C336-6316-3944E5914B72}"/>
                        </a:ext>
                      </a:extLst>
                    </p:cNvPr>
                    <p:cNvGrpSpPr/>
                    <p:nvPr/>
                  </p:nvGrpSpPr>
                  <p:grpSpPr>
                    <a:xfrm>
                      <a:off x="8873435" y="1349725"/>
                      <a:ext cx="32251" cy="409872"/>
                      <a:chOff x="8873435" y="3394278"/>
                      <a:chExt cx="32251" cy="409872"/>
                    </a:xfrm>
                  </p:grpSpPr>
                  <p:cxnSp>
                    <p:nvCxnSpPr>
                      <p:cNvPr id="197" name="Connettore diritto 196">
                        <a:extLst>
                          <a:ext uri="{FF2B5EF4-FFF2-40B4-BE49-F238E27FC236}">
                            <a16:creationId xmlns:a16="http://schemas.microsoft.com/office/drawing/2014/main" id="{C63072C6-22E6-753B-C083-5C82B33D7EE5}"/>
                          </a:ext>
                        </a:extLst>
                      </p:cNvPr>
                      <p:cNvCxnSpPr>
                        <a:cxnSpLocks/>
                      </p:cNvCxnSpPr>
                      <p:nvPr/>
                    </p:nvCxnSpPr>
                    <p:spPr>
                      <a:xfrm flipH="1">
                        <a:off x="8873435" y="380415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a:extLst>
                          <a:ext uri="{FF2B5EF4-FFF2-40B4-BE49-F238E27FC236}">
                            <a16:creationId xmlns:a16="http://schemas.microsoft.com/office/drawing/2014/main" id="{A9B9FFCE-2CEB-076C-D94C-28E5A41FE9BA}"/>
                          </a:ext>
                        </a:extLst>
                      </p:cNvPr>
                      <p:cNvCxnSpPr>
                        <a:cxnSpLocks/>
                      </p:cNvCxnSpPr>
                      <p:nvPr/>
                    </p:nvCxnSpPr>
                    <p:spPr>
                      <a:xfrm flipH="1">
                        <a:off x="8873435" y="3666990"/>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a:extLst>
                          <a:ext uri="{FF2B5EF4-FFF2-40B4-BE49-F238E27FC236}">
                            <a16:creationId xmlns:a16="http://schemas.microsoft.com/office/drawing/2014/main" id="{4942193D-236A-A782-51D9-D34F55C6916B}"/>
                          </a:ext>
                        </a:extLst>
                      </p:cNvPr>
                      <p:cNvCxnSpPr>
                        <a:cxnSpLocks/>
                      </p:cNvCxnSpPr>
                      <p:nvPr/>
                    </p:nvCxnSpPr>
                    <p:spPr>
                      <a:xfrm flipH="1">
                        <a:off x="8873435" y="3530526"/>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a:extLst>
                          <a:ext uri="{FF2B5EF4-FFF2-40B4-BE49-F238E27FC236}">
                            <a16:creationId xmlns:a16="http://schemas.microsoft.com/office/drawing/2014/main" id="{8059E37F-F0C5-D909-2745-2FBFBFA262CF}"/>
                          </a:ext>
                        </a:extLst>
                      </p:cNvPr>
                      <p:cNvCxnSpPr>
                        <a:cxnSpLocks/>
                      </p:cNvCxnSpPr>
                      <p:nvPr/>
                    </p:nvCxnSpPr>
                    <p:spPr>
                      <a:xfrm flipH="1">
                        <a:off x="8873435" y="3394278"/>
                        <a:ext cx="32251" cy="0"/>
                      </a:xfrm>
                      <a:prstGeom prst="line">
                        <a:avLst/>
                      </a:prstGeom>
                      <a:ln w="12700">
                        <a:solidFill>
                          <a:srgbClr val="303030"/>
                        </a:solidFill>
                      </a:ln>
                    </p:spPr>
                    <p:style>
                      <a:lnRef idx="1">
                        <a:schemeClr val="accent1"/>
                      </a:lnRef>
                      <a:fillRef idx="0">
                        <a:schemeClr val="accent1"/>
                      </a:fillRef>
                      <a:effectRef idx="0">
                        <a:schemeClr val="accent1"/>
                      </a:effectRef>
                      <a:fontRef idx="minor">
                        <a:schemeClr val="tx1"/>
                      </a:fontRef>
                    </p:style>
                  </p:cxnSp>
                </p:grpSp>
              </p:grpSp>
            </p:grpSp>
            <p:grpSp>
              <p:nvGrpSpPr>
                <p:cNvPr id="175" name="Gruppo 174">
                  <a:extLst>
                    <a:ext uri="{FF2B5EF4-FFF2-40B4-BE49-F238E27FC236}">
                      <a16:creationId xmlns:a16="http://schemas.microsoft.com/office/drawing/2014/main" id="{6481308E-C337-6540-F876-EDB01CF02A17}"/>
                    </a:ext>
                  </a:extLst>
                </p:cNvPr>
                <p:cNvGrpSpPr/>
                <p:nvPr/>
              </p:nvGrpSpPr>
              <p:grpSpPr>
                <a:xfrm>
                  <a:off x="7739516" y="4139309"/>
                  <a:ext cx="2507775" cy="2295238"/>
                  <a:chOff x="7739516" y="4139309"/>
                  <a:chExt cx="2507775" cy="2295238"/>
                </a:xfrm>
              </p:grpSpPr>
              <p:grpSp>
                <p:nvGrpSpPr>
                  <p:cNvPr id="176" name="Gruppo 175">
                    <a:extLst>
                      <a:ext uri="{FF2B5EF4-FFF2-40B4-BE49-F238E27FC236}">
                        <a16:creationId xmlns:a16="http://schemas.microsoft.com/office/drawing/2014/main" id="{33D98226-4F39-3E2C-98C1-41C325406983}"/>
                      </a:ext>
                    </a:extLst>
                  </p:cNvPr>
                  <p:cNvGrpSpPr/>
                  <p:nvPr/>
                </p:nvGrpSpPr>
                <p:grpSpPr>
                  <a:xfrm>
                    <a:off x="7739516" y="4705554"/>
                    <a:ext cx="2507775" cy="1149796"/>
                    <a:chOff x="8867984" y="1895926"/>
                    <a:chExt cx="2970466" cy="1361937"/>
                  </a:xfrm>
                </p:grpSpPr>
                <p:cxnSp>
                  <p:nvCxnSpPr>
                    <p:cNvPr id="185" name="Connettore diritto 184">
                      <a:extLst>
                        <a:ext uri="{FF2B5EF4-FFF2-40B4-BE49-F238E27FC236}">
                          <a16:creationId xmlns:a16="http://schemas.microsoft.com/office/drawing/2014/main" id="{1C526920-492C-D270-D8F2-E56D9BCF2529}"/>
                        </a:ext>
                      </a:extLst>
                    </p:cNvPr>
                    <p:cNvCxnSpPr>
                      <a:cxnSpLocks/>
                    </p:cNvCxnSpPr>
                    <p:nvPr/>
                  </p:nvCxnSpPr>
                  <p:spPr>
                    <a:xfrm flipH="1">
                      <a:off x="8867984" y="3257863"/>
                      <a:ext cx="2963336" cy="0"/>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186" name="Connettore diritto 185">
                      <a:extLst>
                        <a:ext uri="{FF2B5EF4-FFF2-40B4-BE49-F238E27FC236}">
                          <a16:creationId xmlns:a16="http://schemas.microsoft.com/office/drawing/2014/main" id="{A0D80182-DCC3-AEB4-7C05-399476310E86}"/>
                        </a:ext>
                      </a:extLst>
                    </p:cNvPr>
                    <p:cNvCxnSpPr>
                      <a:cxnSpLocks/>
                    </p:cNvCxnSpPr>
                    <p:nvPr/>
                  </p:nvCxnSpPr>
                  <p:spPr>
                    <a:xfrm flipH="1">
                      <a:off x="8875114" y="2577504"/>
                      <a:ext cx="2963336" cy="0"/>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187" name="Connettore diritto 186">
                      <a:extLst>
                        <a:ext uri="{FF2B5EF4-FFF2-40B4-BE49-F238E27FC236}">
                          <a16:creationId xmlns:a16="http://schemas.microsoft.com/office/drawing/2014/main" id="{92C8F145-BF52-1CAE-696B-137704116D12}"/>
                        </a:ext>
                      </a:extLst>
                    </p:cNvPr>
                    <p:cNvCxnSpPr>
                      <a:cxnSpLocks/>
                    </p:cNvCxnSpPr>
                    <p:nvPr/>
                  </p:nvCxnSpPr>
                  <p:spPr>
                    <a:xfrm flipH="1">
                      <a:off x="8875114" y="1895926"/>
                      <a:ext cx="2963336" cy="0"/>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uppo 176">
                    <a:extLst>
                      <a:ext uri="{FF2B5EF4-FFF2-40B4-BE49-F238E27FC236}">
                        <a16:creationId xmlns:a16="http://schemas.microsoft.com/office/drawing/2014/main" id="{44D53B2A-958F-704B-5583-E67CB02D0EB0}"/>
                      </a:ext>
                    </a:extLst>
                  </p:cNvPr>
                  <p:cNvGrpSpPr/>
                  <p:nvPr/>
                </p:nvGrpSpPr>
                <p:grpSpPr>
                  <a:xfrm>
                    <a:off x="7762229" y="4139309"/>
                    <a:ext cx="2456533" cy="2295238"/>
                    <a:chOff x="5770557" y="1371794"/>
                    <a:chExt cx="2900700" cy="2718716"/>
                  </a:xfrm>
                </p:grpSpPr>
                <p:cxnSp>
                  <p:nvCxnSpPr>
                    <p:cNvPr id="178" name="Connettore diritto 177">
                      <a:extLst>
                        <a:ext uri="{FF2B5EF4-FFF2-40B4-BE49-F238E27FC236}">
                          <a16:creationId xmlns:a16="http://schemas.microsoft.com/office/drawing/2014/main" id="{C23FD748-D99E-88DC-D6AD-C6DD55EA54B2}"/>
                        </a:ext>
                      </a:extLst>
                    </p:cNvPr>
                    <p:cNvCxnSpPr>
                      <a:cxnSpLocks/>
                    </p:cNvCxnSpPr>
                    <p:nvPr/>
                  </p:nvCxnSpPr>
                  <p:spPr>
                    <a:xfrm>
                      <a:off x="5770557" y="1371794"/>
                      <a:ext cx="0" cy="2718716"/>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179" name="Connettore diritto 178">
                      <a:extLst>
                        <a:ext uri="{FF2B5EF4-FFF2-40B4-BE49-F238E27FC236}">
                          <a16:creationId xmlns:a16="http://schemas.microsoft.com/office/drawing/2014/main" id="{3C01F118-D179-390F-C0F3-15854BA742B9}"/>
                        </a:ext>
                      </a:extLst>
                    </p:cNvPr>
                    <p:cNvCxnSpPr>
                      <a:cxnSpLocks/>
                    </p:cNvCxnSpPr>
                    <p:nvPr/>
                  </p:nvCxnSpPr>
                  <p:spPr>
                    <a:xfrm>
                      <a:off x="6254328" y="1371794"/>
                      <a:ext cx="0" cy="2718716"/>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180" name="Connettore diritto 179">
                      <a:extLst>
                        <a:ext uri="{FF2B5EF4-FFF2-40B4-BE49-F238E27FC236}">
                          <a16:creationId xmlns:a16="http://schemas.microsoft.com/office/drawing/2014/main" id="{FBCF59D8-387E-AC77-3F7C-BA562FB19B7A}"/>
                        </a:ext>
                      </a:extLst>
                    </p:cNvPr>
                    <p:cNvCxnSpPr>
                      <a:cxnSpLocks/>
                    </p:cNvCxnSpPr>
                    <p:nvPr/>
                  </p:nvCxnSpPr>
                  <p:spPr>
                    <a:xfrm>
                      <a:off x="6736321" y="1371794"/>
                      <a:ext cx="0" cy="2718716"/>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181" name="Connettore diritto 180">
                      <a:extLst>
                        <a:ext uri="{FF2B5EF4-FFF2-40B4-BE49-F238E27FC236}">
                          <a16:creationId xmlns:a16="http://schemas.microsoft.com/office/drawing/2014/main" id="{6E588413-9555-0CBF-334C-2E29B0919C6A}"/>
                        </a:ext>
                      </a:extLst>
                    </p:cNvPr>
                    <p:cNvCxnSpPr>
                      <a:cxnSpLocks/>
                    </p:cNvCxnSpPr>
                    <p:nvPr/>
                  </p:nvCxnSpPr>
                  <p:spPr>
                    <a:xfrm>
                      <a:off x="7220092" y="1371794"/>
                      <a:ext cx="0" cy="2718716"/>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182" name="Connettore diritto 181">
                      <a:extLst>
                        <a:ext uri="{FF2B5EF4-FFF2-40B4-BE49-F238E27FC236}">
                          <a16:creationId xmlns:a16="http://schemas.microsoft.com/office/drawing/2014/main" id="{561DA71A-2F3B-DFCB-34FC-28E2ED4CE1AA}"/>
                        </a:ext>
                      </a:extLst>
                    </p:cNvPr>
                    <p:cNvCxnSpPr>
                      <a:cxnSpLocks/>
                    </p:cNvCxnSpPr>
                    <p:nvPr/>
                  </p:nvCxnSpPr>
                  <p:spPr>
                    <a:xfrm>
                      <a:off x="7704338" y="1371794"/>
                      <a:ext cx="0" cy="2718716"/>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183" name="Connettore diritto 182">
                      <a:extLst>
                        <a:ext uri="{FF2B5EF4-FFF2-40B4-BE49-F238E27FC236}">
                          <a16:creationId xmlns:a16="http://schemas.microsoft.com/office/drawing/2014/main" id="{D9523571-C6EB-C64E-587B-C7E437D3E0F4}"/>
                        </a:ext>
                      </a:extLst>
                    </p:cNvPr>
                    <p:cNvCxnSpPr>
                      <a:cxnSpLocks/>
                    </p:cNvCxnSpPr>
                    <p:nvPr/>
                  </p:nvCxnSpPr>
                  <p:spPr>
                    <a:xfrm>
                      <a:off x="8190187" y="1371794"/>
                      <a:ext cx="0" cy="2718716"/>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cxnSp>
                  <p:nvCxnSpPr>
                    <p:cNvPr id="184" name="Connettore diritto 183">
                      <a:extLst>
                        <a:ext uri="{FF2B5EF4-FFF2-40B4-BE49-F238E27FC236}">
                          <a16:creationId xmlns:a16="http://schemas.microsoft.com/office/drawing/2014/main" id="{5DA8CF00-2173-3619-8090-40FAE2B3FA33}"/>
                        </a:ext>
                      </a:extLst>
                    </p:cNvPr>
                    <p:cNvCxnSpPr>
                      <a:cxnSpLocks/>
                    </p:cNvCxnSpPr>
                    <p:nvPr/>
                  </p:nvCxnSpPr>
                  <p:spPr>
                    <a:xfrm>
                      <a:off x="8671257" y="1371794"/>
                      <a:ext cx="0" cy="2718716"/>
                    </a:xfrm>
                    <a:prstGeom prst="line">
                      <a:avLst/>
                    </a:prstGeom>
                    <a:ln w="9525" cap="flat">
                      <a:solidFill>
                        <a:srgbClr val="303030"/>
                      </a:solidFill>
                      <a:prstDash val="sysDot"/>
                    </a:ln>
                  </p:spPr>
                  <p:style>
                    <a:lnRef idx="1">
                      <a:schemeClr val="accent1"/>
                    </a:lnRef>
                    <a:fillRef idx="0">
                      <a:schemeClr val="accent1"/>
                    </a:fillRef>
                    <a:effectRef idx="0">
                      <a:schemeClr val="accent1"/>
                    </a:effectRef>
                    <a:fontRef idx="minor">
                      <a:schemeClr val="tx1"/>
                    </a:fontRef>
                  </p:style>
                </p:cxnSp>
              </p:grpSp>
            </p:grpSp>
          </p:grpSp>
          <p:grpSp>
            <p:nvGrpSpPr>
              <p:cNvPr id="151" name="Gruppo 150">
                <a:extLst>
                  <a:ext uri="{FF2B5EF4-FFF2-40B4-BE49-F238E27FC236}">
                    <a16:creationId xmlns:a16="http://schemas.microsoft.com/office/drawing/2014/main" id="{B7D797E8-DD69-3905-E2CC-069F30807243}"/>
                  </a:ext>
                </a:extLst>
              </p:cNvPr>
              <p:cNvGrpSpPr/>
              <p:nvPr/>
            </p:nvGrpSpPr>
            <p:grpSpPr>
              <a:xfrm>
                <a:off x="7559198" y="3980652"/>
                <a:ext cx="2817692" cy="232888"/>
                <a:chOff x="7559198" y="3320076"/>
                <a:chExt cx="2817692" cy="232888"/>
              </a:xfrm>
            </p:grpSpPr>
            <p:sp>
              <p:nvSpPr>
                <p:cNvPr id="165" name="CasellaDiTesto 164">
                  <a:extLst>
                    <a:ext uri="{FF2B5EF4-FFF2-40B4-BE49-F238E27FC236}">
                      <a16:creationId xmlns:a16="http://schemas.microsoft.com/office/drawing/2014/main" id="{A14F9D2B-EB24-80B9-0848-83B6AD6A6F93}"/>
                    </a:ext>
                  </a:extLst>
                </p:cNvPr>
                <p:cNvSpPr txBox="1"/>
                <p:nvPr/>
              </p:nvSpPr>
              <p:spPr>
                <a:xfrm>
                  <a:off x="7559198" y="3320076"/>
                  <a:ext cx="374939"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-3</a:t>
                  </a:r>
                  <a:endParaRPr lang="en-GB" sz="1200" dirty="0">
                    <a:solidFill>
                      <a:srgbClr val="303030"/>
                    </a:solidFill>
                    <a:latin typeface="Arial" panose="020B0604020202020204" pitchFamily="34" charset="0"/>
                    <a:cs typeface="Arial" panose="020B0604020202020204" pitchFamily="34" charset="0"/>
                  </a:endParaRPr>
                </a:p>
              </p:txBody>
            </p:sp>
            <p:sp>
              <p:nvSpPr>
                <p:cNvPr id="166" name="CasellaDiTesto 165">
                  <a:extLst>
                    <a:ext uri="{FF2B5EF4-FFF2-40B4-BE49-F238E27FC236}">
                      <a16:creationId xmlns:a16="http://schemas.microsoft.com/office/drawing/2014/main" id="{9B0C6774-63F3-331A-CD82-152616A552FA}"/>
                    </a:ext>
                  </a:extLst>
                </p:cNvPr>
                <p:cNvSpPr txBox="1"/>
                <p:nvPr/>
              </p:nvSpPr>
              <p:spPr>
                <a:xfrm>
                  <a:off x="7967089" y="3320076"/>
                  <a:ext cx="374939"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-2</a:t>
                  </a:r>
                  <a:endParaRPr lang="en-GB" sz="1200" dirty="0">
                    <a:solidFill>
                      <a:srgbClr val="303030"/>
                    </a:solidFill>
                    <a:latin typeface="Arial" panose="020B0604020202020204" pitchFamily="34" charset="0"/>
                    <a:cs typeface="Arial" panose="020B0604020202020204" pitchFamily="34" charset="0"/>
                  </a:endParaRPr>
                </a:p>
              </p:txBody>
            </p:sp>
            <p:sp>
              <p:nvSpPr>
                <p:cNvPr id="167" name="CasellaDiTesto 166">
                  <a:extLst>
                    <a:ext uri="{FF2B5EF4-FFF2-40B4-BE49-F238E27FC236}">
                      <a16:creationId xmlns:a16="http://schemas.microsoft.com/office/drawing/2014/main" id="{10456148-99DE-C939-ED4F-4E602814ED4C}"/>
                    </a:ext>
                  </a:extLst>
                </p:cNvPr>
                <p:cNvSpPr txBox="1"/>
                <p:nvPr/>
              </p:nvSpPr>
              <p:spPr>
                <a:xfrm>
                  <a:off x="8377164" y="3320076"/>
                  <a:ext cx="374939"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-1</a:t>
                  </a:r>
                  <a:endParaRPr lang="en-GB" sz="1200" dirty="0">
                    <a:solidFill>
                      <a:srgbClr val="303030"/>
                    </a:solidFill>
                    <a:latin typeface="Arial" panose="020B0604020202020204" pitchFamily="34" charset="0"/>
                    <a:cs typeface="Arial" panose="020B0604020202020204" pitchFamily="34" charset="0"/>
                  </a:endParaRPr>
                </a:p>
              </p:txBody>
            </p:sp>
            <p:sp>
              <p:nvSpPr>
                <p:cNvPr id="168" name="CasellaDiTesto 167">
                  <a:extLst>
                    <a:ext uri="{FF2B5EF4-FFF2-40B4-BE49-F238E27FC236}">
                      <a16:creationId xmlns:a16="http://schemas.microsoft.com/office/drawing/2014/main" id="{23F3FF2F-FAC8-E0BB-5FA2-4EE724523AD1}"/>
                    </a:ext>
                  </a:extLst>
                </p:cNvPr>
                <p:cNvSpPr txBox="1"/>
                <p:nvPr/>
              </p:nvSpPr>
              <p:spPr>
                <a:xfrm>
                  <a:off x="8797004" y="3320076"/>
                  <a:ext cx="346636"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0</a:t>
                  </a:r>
                  <a:endParaRPr lang="en-GB" sz="1200" dirty="0">
                    <a:solidFill>
                      <a:srgbClr val="303030"/>
                    </a:solidFill>
                    <a:latin typeface="Arial" panose="020B0604020202020204" pitchFamily="34" charset="0"/>
                    <a:cs typeface="Arial" panose="020B0604020202020204" pitchFamily="34" charset="0"/>
                  </a:endParaRPr>
                </a:p>
              </p:txBody>
            </p:sp>
            <p:sp>
              <p:nvSpPr>
                <p:cNvPr id="169" name="CasellaDiTesto 168">
                  <a:extLst>
                    <a:ext uri="{FF2B5EF4-FFF2-40B4-BE49-F238E27FC236}">
                      <a16:creationId xmlns:a16="http://schemas.microsoft.com/office/drawing/2014/main" id="{1BC3C752-79AF-D4F6-E9A2-F1838FB0DBFE}"/>
                    </a:ext>
                  </a:extLst>
                </p:cNvPr>
                <p:cNvSpPr txBox="1"/>
                <p:nvPr/>
              </p:nvSpPr>
              <p:spPr>
                <a:xfrm>
                  <a:off x="9213024" y="3320076"/>
                  <a:ext cx="346636"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1</a:t>
                  </a:r>
                  <a:endParaRPr lang="en-GB" sz="1200" dirty="0">
                    <a:solidFill>
                      <a:srgbClr val="303030"/>
                    </a:solidFill>
                    <a:latin typeface="Arial" panose="020B0604020202020204" pitchFamily="34" charset="0"/>
                    <a:cs typeface="Arial" panose="020B0604020202020204" pitchFamily="34" charset="0"/>
                  </a:endParaRPr>
                </a:p>
              </p:txBody>
            </p:sp>
            <p:sp>
              <p:nvSpPr>
                <p:cNvPr id="170" name="CasellaDiTesto 169">
                  <a:extLst>
                    <a:ext uri="{FF2B5EF4-FFF2-40B4-BE49-F238E27FC236}">
                      <a16:creationId xmlns:a16="http://schemas.microsoft.com/office/drawing/2014/main" id="{8CD42A87-32AD-D6BF-1DC4-D3DFC2905906}"/>
                    </a:ext>
                  </a:extLst>
                </p:cNvPr>
                <p:cNvSpPr txBox="1"/>
                <p:nvPr/>
              </p:nvSpPr>
              <p:spPr>
                <a:xfrm>
                  <a:off x="9623145" y="3320076"/>
                  <a:ext cx="346636"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2</a:t>
                  </a:r>
                  <a:endParaRPr lang="en-GB" sz="1200" dirty="0">
                    <a:solidFill>
                      <a:srgbClr val="303030"/>
                    </a:solidFill>
                    <a:latin typeface="Arial" panose="020B0604020202020204" pitchFamily="34" charset="0"/>
                    <a:cs typeface="Arial" panose="020B0604020202020204" pitchFamily="34" charset="0"/>
                  </a:endParaRPr>
                </a:p>
              </p:txBody>
            </p:sp>
            <p:sp>
              <p:nvSpPr>
                <p:cNvPr id="171" name="CasellaDiTesto 170">
                  <a:extLst>
                    <a:ext uri="{FF2B5EF4-FFF2-40B4-BE49-F238E27FC236}">
                      <a16:creationId xmlns:a16="http://schemas.microsoft.com/office/drawing/2014/main" id="{134D66CD-88FF-7F06-3B44-2D3277C53878}"/>
                    </a:ext>
                  </a:extLst>
                </p:cNvPr>
                <p:cNvSpPr txBox="1"/>
                <p:nvPr/>
              </p:nvSpPr>
              <p:spPr>
                <a:xfrm>
                  <a:off x="10030254" y="3320076"/>
                  <a:ext cx="346636" cy="232888"/>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10</a:t>
                  </a:r>
                  <a:r>
                    <a:rPr lang="it-IT" sz="1200" baseline="30000" dirty="0">
                      <a:solidFill>
                        <a:srgbClr val="303030"/>
                      </a:solidFill>
                      <a:latin typeface="Arial" panose="020B0604020202020204" pitchFamily="34" charset="0"/>
                      <a:cs typeface="Arial" panose="020B0604020202020204" pitchFamily="34" charset="0"/>
                    </a:rPr>
                    <a:t>3</a:t>
                  </a:r>
                  <a:endParaRPr lang="en-GB" sz="1200" dirty="0">
                    <a:solidFill>
                      <a:srgbClr val="303030"/>
                    </a:solidFill>
                    <a:latin typeface="Arial" panose="020B0604020202020204" pitchFamily="34" charset="0"/>
                    <a:cs typeface="Arial" panose="020B0604020202020204" pitchFamily="34" charset="0"/>
                  </a:endParaRPr>
                </a:p>
              </p:txBody>
            </p:sp>
          </p:grpSp>
          <p:grpSp>
            <p:nvGrpSpPr>
              <p:cNvPr id="152" name="Gruppo 151">
                <a:extLst>
                  <a:ext uri="{FF2B5EF4-FFF2-40B4-BE49-F238E27FC236}">
                    <a16:creationId xmlns:a16="http://schemas.microsoft.com/office/drawing/2014/main" id="{EDE2EA4D-000D-95D1-1562-C1EE3A2C28DC}"/>
                  </a:ext>
                </a:extLst>
              </p:cNvPr>
              <p:cNvGrpSpPr/>
              <p:nvPr/>
            </p:nvGrpSpPr>
            <p:grpSpPr>
              <a:xfrm>
                <a:off x="7092198" y="4110759"/>
                <a:ext cx="670399" cy="2564394"/>
                <a:chOff x="4607726" y="1040795"/>
                <a:chExt cx="797379" cy="3050113"/>
              </a:xfrm>
            </p:grpSpPr>
            <p:sp>
              <p:nvSpPr>
                <p:cNvPr id="159" name="CasellaDiTesto 158">
                  <a:extLst>
                    <a:ext uri="{FF2B5EF4-FFF2-40B4-BE49-F238E27FC236}">
                      <a16:creationId xmlns:a16="http://schemas.microsoft.com/office/drawing/2014/main" id="{9D315D4A-2C20-09DD-CE90-0367FEFDF79C}"/>
                    </a:ext>
                  </a:extLst>
                </p:cNvPr>
                <p:cNvSpPr txBox="1"/>
                <p:nvPr/>
              </p:nvSpPr>
              <p:spPr>
                <a:xfrm>
                  <a:off x="4830830" y="3761443"/>
                  <a:ext cx="473224" cy="329465"/>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0,1</a:t>
                  </a:r>
                  <a:endParaRPr lang="en-GB" sz="1200" dirty="0">
                    <a:solidFill>
                      <a:srgbClr val="303030"/>
                    </a:solidFill>
                    <a:latin typeface="Arial" panose="020B0604020202020204" pitchFamily="34" charset="0"/>
                    <a:cs typeface="Arial" panose="020B0604020202020204" pitchFamily="34" charset="0"/>
                  </a:endParaRPr>
                </a:p>
              </p:txBody>
            </p:sp>
            <p:sp>
              <p:nvSpPr>
                <p:cNvPr id="160" name="CasellaDiTesto 159">
                  <a:extLst>
                    <a:ext uri="{FF2B5EF4-FFF2-40B4-BE49-F238E27FC236}">
                      <a16:creationId xmlns:a16="http://schemas.microsoft.com/office/drawing/2014/main" id="{AE01167F-D39B-8257-B2FA-ECEEFCAF5E95}"/>
                    </a:ext>
                  </a:extLst>
                </p:cNvPr>
                <p:cNvSpPr txBox="1"/>
                <p:nvPr/>
              </p:nvSpPr>
              <p:spPr>
                <a:xfrm>
                  <a:off x="4830830" y="3087775"/>
                  <a:ext cx="574275" cy="329465"/>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0,15</a:t>
                  </a:r>
                  <a:endParaRPr lang="en-GB" sz="1200" dirty="0">
                    <a:solidFill>
                      <a:srgbClr val="303030"/>
                    </a:solidFill>
                    <a:latin typeface="Arial" panose="020B0604020202020204" pitchFamily="34" charset="0"/>
                    <a:cs typeface="Arial" panose="020B0604020202020204" pitchFamily="34" charset="0"/>
                  </a:endParaRPr>
                </a:p>
              </p:txBody>
            </p:sp>
            <p:sp>
              <p:nvSpPr>
                <p:cNvPr id="161" name="CasellaDiTesto 160">
                  <a:extLst>
                    <a:ext uri="{FF2B5EF4-FFF2-40B4-BE49-F238E27FC236}">
                      <a16:creationId xmlns:a16="http://schemas.microsoft.com/office/drawing/2014/main" id="{3926F59A-0EB8-F98A-BEF0-3FBFF1D6F369}"/>
                    </a:ext>
                  </a:extLst>
                </p:cNvPr>
                <p:cNvSpPr txBox="1"/>
                <p:nvPr/>
              </p:nvSpPr>
              <p:spPr>
                <a:xfrm>
                  <a:off x="4830830" y="2414107"/>
                  <a:ext cx="473226" cy="329465"/>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0,2</a:t>
                  </a:r>
                  <a:endParaRPr lang="en-GB" sz="1200" dirty="0">
                    <a:solidFill>
                      <a:srgbClr val="303030"/>
                    </a:solidFill>
                    <a:latin typeface="Arial" panose="020B0604020202020204" pitchFamily="34" charset="0"/>
                    <a:cs typeface="Arial" panose="020B0604020202020204" pitchFamily="34" charset="0"/>
                  </a:endParaRPr>
                </a:p>
              </p:txBody>
            </p:sp>
            <p:sp>
              <p:nvSpPr>
                <p:cNvPr id="162" name="CasellaDiTesto 161">
                  <a:extLst>
                    <a:ext uri="{FF2B5EF4-FFF2-40B4-BE49-F238E27FC236}">
                      <a16:creationId xmlns:a16="http://schemas.microsoft.com/office/drawing/2014/main" id="{DF4A5DD6-8E51-E314-8308-AA98DD09B284}"/>
                    </a:ext>
                  </a:extLst>
                </p:cNvPr>
                <p:cNvSpPr txBox="1"/>
                <p:nvPr/>
              </p:nvSpPr>
              <p:spPr>
                <a:xfrm>
                  <a:off x="4830830" y="1720967"/>
                  <a:ext cx="574275" cy="329465"/>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0,25</a:t>
                  </a:r>
                  <a:endParaRPr lang="en-GB" sz="1200" dirty="0">
                    <a:solidFill>
                      <a:srgbClr val="303030"/>
                    </a:solidFill>
                    <a:latin typeface="Arial" panose="020B0604020202020204" pitchFamily="34" charset="0"/>
                    <a:cs typeface="Arial" panose="020B0604020202020204" pitchFamily="34" charset="0"/>
                  </a:endParaRPr>
                </a:p>
              </p:txBody>
            </p:sp>
            <p:sp>
              <p:nvSpPr>
                <p:cNvPr id="163" name="CasellaDiTesto 162">
                  <a:extLst>
                    <a:ext uri="{FF2B5EF4-FFF2-40B4-BE49-F238E27FC236}">
                      <a16:creationId xmlns:a16="http://schemas.microsoft.com/office/drawing/2014/main" id="{EFACF7BA-D459-03C5-1112-0F63D0D192AA}"/>
                    </a:ext>
                  </a:extLst>
                </p:cNvPr>
                <p:cNvSpPr txBox="1"/>
                <p:nvPr/>
              </p:nvSpPr>
              <p:spPr>
                <a:xfrm>
                  <a:off x="4830830" y="1040795"/>
                  <a:ext cx="473226" cy="329465"/>
                </a:xfrm>
                <a:prstGeom prst="rect">
                  <a:avLst/>
                </a:prstGeom>
                <a:noFill/>
              </p:spPr>
              <p:txBody>
                <a:bodyPr wrap="none" rtlCol="0">
                  <a:spAutoFit/>
                </a:bodyPr>
                <a:lstStyle/>
                <a:p>
                  <a:r>
                    <a:rPr lang="it-IT" sz="1200" dirty="0">
                      <a:solidFill>
                        <a:srgbClr val="303030"/>
                      </a:solidFill>
                      <a:latin typeface="Arial" panose="020B0604020202020204" pitchFamily="34" charset="0"/>
                      <a:cs typeface="Arial" panose="020B0604020202020204" pitchFamily="34" charset="0"/>
                    </a:rPr>
                    <a:t>0,3</a:t>
                  </a:r>
                  <a:endParaRPr lang="en-GB" sz="1200" dirty="0">
                    <a:solidFill>
                      <a:srgbClr val="303030"/>
                    </a:solidFill>
                    <a:latin typeface="Arial" panose="020B0604020202020204" pitchFamily="34" charset="0"/>
                    <a:cs typeface="Arial" panose="020B0604020202020204" pitchFamily="34" charset="0"/>
                  </a:endParaRPr>
                </a:p>
              </p:txBody>
            </p:sp>
            <p:sp>
              <p:nvSpPr>
                <p:cNvPr id="164" name="CasellaDiTesto 163">
                  <a:extLst>
                    <a:ext uri="{FF2B5EF4-FFF2-40B4-BE49-F238E27FC236}">
                      <a16:creationId xmlns:a16="http://schemas.microsoft.com/office/drawing/2014/main" id="{85E62CA4-6C16-FA0E-3A43-E0B12F4D3B35}"/>
                    </a:ext>
                  </a:extLst>
                </p:cNvPr>
                <p:cNvSpPr txBox="1"/>
                <p:nvPr/>
              </p:nvSpPr>
              <p:spPr>
                <a:xfrm rot="16200000">
                  <a:off x="3406574" y="2455227"/>
                  <a:ext cx="2731770" cy="329465"/>
                </a:xfrm>
                <a:prstGeom prst="rect">
                  <a:avLst/>
                </a:prstGeom>
                <a:noFill/>
              </p:spPr>
              <p:txBody>
                <a:bodyPr wrap="square" rtlCol="0" anchor="ctr">
                  <a:spAutoFit/>
                </a:bodyPr>
                <a:lstStyle/>
                <a:p>
                  <a:pPr algn="ctr"/>
                  <a:r>
                    <a:rPr lang="it-IT" sz="1200" dirty="0" err="1">
                      <a:solidFill>
                        <a:srgbClr val="303030"/>
                      </a:solidFill>
                      <a:latin typeface="Arial" panose="020B0604020202020204" pitchFamily="34" charset="0"/>
                      <a:cs typeface="Arial" panose="020B0604020202020204" pitchFamily="34" charset="0"/>
                    </a:rPr>
                    <a:t>Nominal</a:t>
                  </a:r>
                  <a:r>
                    <a:rPr lang="it-IT" sz="1200" dirty="0">
                      <a:solidFill>
                        <a:srgbClr val="303030"/>
                      </a:solidFill>
                      <a:latin typeface="Arial" panose="020B0604020202020204" pitchFamily="34" charset="0"/>
                      <a:cs typeface="Arial" panose="020B0604020202020204" pitchFamily="34" charset="0"/>
                    </a:rPr>
                    <a:t> </a:t>
                  </a:r>
                  <a:r>
                    <a:rPr lang="it-IT" sz="1200" dirty="0" err="1">
                      <a:solidFill>
                        <a:srgbClr val="303030"/>
                      </a:solidFill>
                      <a:latin typeface="Arial" panose="020B0604020202020204" pitchFamily="34" charset="0"/>
                      <a:cs typeface="Arial" panose="020B0604020202020204" pitchFamily="34" charset="0"/>
                    </a:rPr>
                    <a:t>failure</a:t>
                  </a:r>
                  <a:r>
                    <a:rPr lang="it-IT" sz="1200" dirty="0">
                      <a:solidFill>
                        <a:srgbClr val="303030"/>
                      </a:solidFill>
                      <a:latin typeface="Arial" panose="020B0604020202020204" pitchFamily="34" charset="0"/>
                      <a:cs typeface="Arial" panose="020B0604020202020204" pitchFamily="34" charset="0"/>
                    </a:rPr>
                    <a:t> strain [-]</a:t>
                  </a:r>
                  <a:endParaRPr lang="en-GB" sz="1200" dirty="0">
                    <a:solidFill>
                      <a:srgbClr val="303030"/>
                    </a:solidFill>
                    <a:latin typeface="Arial" panose="020B0604020202020204" pitchFamily="34" charset="0"/>
                    <a:cs typeface="Arial" panose="020B0604020202020204" pitchFamily="34" charset="0"/>
                  </a:endParaRPr>
                </a:p>
              </p:txBody>
            </p:sp>
          </p:grpSp>
          <p:grpSp>
            <p:nvGrpSpPr>
              <p:cNvPr id="153" name="Gruppo 152">
                <a:extLst>
                  <a:ext uri="{FF2B5EF4-FFF2-40B4-BE49-F238E27FC236}">
                    <a16:creationId xmlns:a16="http://schemas.microsoft.com/office/drawing/2014/main" id="{8488AD77-3E91-605C-F059-726AD09F8AFD}"/>
                  </a:ext>
                </a:extLst>
              </p:cNvPr>
              <p:cNvGrpSpPr/>
              <p:nvPr/>
            </p:nvGrpSpPr>
            <p:grpSpPr>
              <a:xfrm>
                <a:off x="8284595" y="5487696"/>
                <a:ext cx="1419550" cy="413533"/>
                <a:chOff x="5970270" y="2325133"/>
                <a:chExt cx="1688426" cy="491860"/>
              </a:xfrm>
            </p:grpSpPr>
            <p:sp>
              <p:nvSpPr>
                <p:cNvPr id="154" name="Rettangolo 153">
                  <a:extLst>
                    <a:ext uri="{FF2B5EF4-FFF2-40B4-BE49-F238E27FC236}">
                      <a16:creationId xmlns:a16="http://schemas.microsoft.com/office/drawing/2014/main" id="{BA96A6F2-5F13-0602-4579-AA16CEFE3C55}"/>
                    </a:ext>
                  </a:extLst>
                </p:cNvPr>
                <p:cNvSpPr/>
                <p:nvPr/>
              </p:nvSpPr>
              <p:spPr>
                <a:xfrm>
                  <a:off x="5970270" y="2325133"/>
                  <a:ext cx="1688426" cy="491860"/>
                </a:xfrm>
                <a:prstGeom prst="rect">
                  <a:avLst/>
                </a:prstGeom>
                <a:solidFill>
                  <a:srgbClr val="E8E8E8"/>
                </a:solid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ttangolo 154">
                  <a:extLst>
                    <a:ext uri="{FF2B5EF4-FFF2-40B4-BE49-F238E27FC236}">
                      <a16:creationId xmlns:a16="http://schemas.microsoft.com/office/drawing/2014/main" id="{48775135-B670-8151-2042-A42F3118D44E}"/>
                    </a:ext>
                  </a:extLst>
                </p:cNvPr>
                <p:cNvSpPr/>
                <p:nvPr/>
              </p:nvSpPr>
              <p:spPr>
                <a:xfrm rot="2700000">
                  <a:off x="6223001" y="2451315"/>
                  <a:ext cx="83463" cy="83463"/>
                </a:xfrm>
                <a:prstGeom prst="rect">
                  <a:avLst/>
                </a:prstGeom>
                <a:solidFill>
                  <a:srgbClr val="BC2E29"/>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e 155">
                  <a:extLst>
                    <a:ext uri="{FF2B5EF4-FFF2-40B4-BE49-F238E27FC236}">
                      <a16:creationId xmlns:a16="http://schemas.microsoft.com/office/drawing/2014/main" id="{D49C5837-93A5-E643-CF46-7A9FF980F2AB}"/>
                    </a:ext>
                  </a:extLst>
                </p:cNvPr>
                <p:cNvSpPr/>
                <p:nvPr/>
              </p:nvSpPr>
              <p:spPr>
                <a:xfrm>
                  <a:off x="6229145" y="2619735"/>
                  <a:ext cx="80010" cy="80010"/>
                </a:xfrm>
                <a:prstGeom prst="ellipse">
                  <a:avLst/>
                </a:prstGeom>
                <a:solidFill>
                  <a:schemeClr val="accent6">
                    <a:lumMod val="75000"/>
                  </a:schemeClr>
                </a:solidFill>
                <a:ln w="6350">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CasellaDiTesto 156">
                  <a:extLst>
                    <a:ext uri="{FF2B5EF4-FFF2-40B4-BE49-F238E27FC236}">
                      <a16:creationId xmlns:a16="http://schemas.microsoft.com/office/drawing/2014/main" id="{92235E79-E235-AEA9-7C74-0761E280CC23}"/>
                    </a:ext>
                  </a:extLst>
                </p:cNvPr>
                <p:cNvSpPr txBox="1"/>
                <p:nvPr/>
              </p:nvSpPr>
              <p:spPr>
                <a:xfrm>
                  <a:off x="6398768" y="2346808"/>
                  <a:ext cx="1003801" cy="276999"/>
                </a:xfrm>
                <a:prstGeom prst="rect">
                  <a:avLst/>
                </a:prstGeom>
                <a:noFill/>
              </p:spPr>
              <p:txBody>
                <a:bodyPr wrap="none" rtlCol="0">
                  <a:spAutoFit/>
                </a:bodyPr>
                <a:lstStyle/>
                <a:p>
                  <a:r>
                    <a:rPr lang="it-IT" sz="1200" dirty="0" err="1">
                      <a:solidFill>
                        <a:srgbClr val="303030"/>
                      </a:solidFill>
                      <a:latin typeface="Arial" panose="020B0604020202020204" pitchFamily="34" charset="0"/>
                      <a:cs typeface="Arial" panose="020B0604020202020204" pitchFamily="34" charset="0"/>
                    </a:rPr>
                    <a:t>heat</a:t>
                  </a:r>
                  <a:r>
                    <a:rPr lang="it-IT" sz="1200" dirty="0">
                      <a:solidFill>
                        <a:srgbClr val="303030"/>
                      </a:solidFill>
                      <a:latin typeface="Arial" panose="020B0604020202020204" pitchFamily="34" charset="0"/>
                      <a:cs typeface="Arial" panose="020B0604020202020204" pitchFamily="34" charset="0"/>
                    </a:rPr>
                    <a:t> </a:t>
                  </a:r>
                  <a:r>
                    <a:rPr lang="it-IT" sz="1200" dirty="0" err="1">
                      <a:solidFill>
                        <a:srgbClr val="303030"/>
                      </a:solidFill>
                      <a:latin typeface="Arial" panose="020B0604020202020204" pitchFamily="34" charset="0"/>
                      <a:cs typeface="Arial" panose="020B0604020202020204" pitchFamily="34" charset="0"/>
                    </a:rPr>
                    <a:t>treated</a:t>
                  </a:r>
                  <a:endParaRPr lang="en-GB" sz="1200" dirty="0">
                    <a:solidFill>
                      <a:srgbClr val="303030"/>
                    </a:solidFill>
                    <a:latin typeface="Arial" panose="020B0604020202020204" pitchFamily="34" charset="0"/>
                    <a:cs typeface="Arial" panose="020B0604020202020204" pitchFamily="34" charset="0"/>
                  </a:endParaRPr>
                </a:p>
              </p:txBody>
            </p:sp>
            <p:sp>
              <p:nvSpPr>
                <p:cNvPr id="158" name="CasellaDiTesto 157">
                  <a:extLst>
                    <a:ext uri="{FF2B5EF4-FFF2-40B4-BE49-F238E27FC236}">
                      <a16:creationId xmlns:a16="http://schemas.microsoft.com/office/drawing/2014/main" id="{C361F50E-B815-E31D-536F-54FBE3D28373}"/>
                    </a:ext>
                  </a:extLst>
                </p:cNvPr>
                <p:cNvSpPr txBox="1"/>
                <p:nvPr/>
              </p:nvSpPr>
              <p:spPr>
                <a:xfrm>
                  <a:off x="6398768" y="2517670"/>
                  <a:ext cx="508473" cy="276999"/>
                </a:xfrm>
                <a:prstGeom prst="rect">
                  <a:avLst/>
                </a:prstGeom>
                <a:noFill/>
              </p:spPr>
              <p:txBody>
                <a:bodyPr wrap="none" rtlCol="0">
                  <a:spAutoFit/>
                </a:bodyPr>
                <a:lstStyle/>
                <a:p>
                  <a:r>
                    <a:rPr lang="it-IT" sz="1200" dirty="0" err="1">
                      <a:solidFill>
                        <a:srgbClr val="303030"/>
                      </a:solidFill>
                      <a:latin typeface="Arial" panose="020B0604020202020204" pitchFamily="34" charset="0"/>
                      <a:cs typeface="Arial" panose="020B0604020202020204" pitchFamily="34" charset="0"/>
                    </a:rPr>
                    <a:t>as-is</a:t>
                  </a:r>
                  <a:endParaRPr lang="en-GB" sz="1200" dirty="0">
                    <a:solidFill>
                      <a:srgbClr val="303030"/>
                    </a:solidFill>
                    <a:latin typeface="Arial" panose="020B0604020202020204" pitchFamily="34" charset="0"/>
                    <a:cs typeface="Arial" panose="020B0604020202020204" pitchFamily="34" charset="0"/>
                  </a:endParaRPr>
                </a:p>
              </p:txBody>
            </p:sp>
          </p:grpSp>
        </p:grpSp>
      </p:grpSp>
    </p:spTree>
    <p:extLst>
      <p:ext uri="{BB962C8B-B14F-4D97-AF65-F5344CB8AC3E}">
        <p14:creationId xmlns:p14="http://schemas.microsoft.com/office/powerpoint/2010/main" val="73412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3</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Structural Analysis</a:t>
            </a:r>
            <a:endParaRPr lang="it-IT" sz="3600" dirty="0">
              <a:solidFill>
                <a:srgbClr val="BC2E29"/>
              </a:solidFill>
              <a:latin typeface="Arial" panose="020B0604020202020204" pitchFamily="34" charset="0"/>
              <a:cs typeface="Arial" panose="020B0604020202020204" pitchFamily="34" charset="0"/>
            </a:endParaRPr>
          </a:p>
        </p:txBody>
      </p:sp>
      <p:grpSp>
        <p:nvGrpSpPr>
          <p:cNvPr id="15" name="Gruppo 14">
            <a:extLst>
              <a:ext uri="{FF2B5EF4-FFF2-40B4-BE49-F238E27FC236}">
                <a16:creationId xmlns:a16="http://schemas.microsoft.com/office/drawing/2014/main" id="{DE5E5638-13EA-E2D7-FD6E-1863689C8368}"/>
              </a:ext>
            </a:extLst>
          </p:cNvPr>
          <p:cNvGrpSpPr/>
          <p:nvPr/>
        </p:nvGrpSpPr>
        <p:grpSpPr>
          <a:xfrm>
            <a:off x="155572" y="2241550"/>
            <a:ext cx="11880853" cy="4423410"/>
            <a:chOff x="7866361" y="1155813"/>
            <a:chExt cx="8525828" cy="6013017"/>
          </a:xfrm>
        </p:grpSpPr>
        <p:grpSp>
          <p:nvGrpSpPr>
            <p:cNvPr id="2" name="Gruppo 1">
              <a:extLst>
                <a:ext uri="{FF2B5EF4-FFF2-40B4-BE49-F238E27FC236}">
                  <a16:creationId xmlns:a16="http://schemas.microsoft.com/office/drawing/2014/main" id="{48203CF2-2BA3-FA1E-A377-13B3E8877AE2}"/>
                </a:ext>
              </a:extLst>
            </p:cNvPr>
            <p:cNvGrpSpPr/>
            <p:nvPr/>
          </p:nvGrpSpPr>
          <p:grpSpPr>
            <a:xfrm>
              <a:off x="7874068" y="1155813"/>
              <a:ext cx="8518121" cy="6013017"/>
              <a:chOff x="7874068" y="1155813"/>
              <a:chExt cx="8518121" cy="6013017"/>
            </a:xfrm>
          </p:grpSpPr>
          <p:sp>
            <p:nvSpPr>
              <p:cNvPr id="6" name="Rounded Rectangle 3">
                <a:extLst>
                  <a:ext uri="{FF2B5EF4-FFF2-40B4-BE49-F238E27FC236}">
                    <a16:creationId xmlns:a16="http://schemas.microsoft.com/office/drawing/2014/main" id="{79E570C5-F708-F248-C430-7110BDACD5F0}"/>
                  </a:ext>
                </a:extLst>
              </p:cNvPr>
              <p:cNvSpPr/>
              <p:nvPr/>
            </p:nvSpPr>
            <p:spPr>
              <a:xfrm>
                <a:off x="7874068" y="1155813"/>
                <a:ext cx="8518121" cy="6013017"/>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2F92CFFB-734A-FC2F-BDBB-512F8FA81D92}"/>
                  </a:ext>
                </a:extLst>
              </p:cNvPr>
              <p:cNvSpPr txBox="1"/>
              <p:nvPr/>
            </p:nvSpPr>
            <p:spPr>
              <a:xfrm>
                <a:off x="8253693" y="1487472"/>
                <a:ext cx="2760107" cy="543894"/>
              </a:xfrm>
              <a:prstGeom prst="rect">
                <a:avLst/>
              </a:prstGeom>
              <a:noFill/>
            </p:spPr>
            <p:txBody>
              <a:bodyPr wrap="square" lIns="91440" tIns="45720" rIns="91440" bIns="45720" rtlCol="0" anchor="t">
                <a:spAutoFit/>
              </a:bodyPr>
              <a:lstStyle/>
              <a:p>
                <a:r>
                  <a:rPr lang="en-US" sz="2000" b="1" dirty="0">
                    <a:solidFill>
                      <a:srgbClr val="404040"/>
                    </a:solidFill>
                    <a:latin typeface="Arial"/>
                    <a:cs typeface="Arial"/>
                  </a:rPr>
                  <a:t>2D General Hypothesis</a:t>
                </a:r>
              </a:p>
            </p:txBody>
          </p:sp>
          <p:sp>
            <p:nvSpPr>
              <p:cNvPr id="10" name="CasellaDiTesto 9">
                <a:extLst>
                  <a:ext uri="{FF2B5EF4-FFF2-40B4-BE49-F238E27FC236}">
                    <a16:creationId xmlns:a16="http://schemas.microsoft.com/office/drawing/2014/main" id="{1526AA8E-D715-B56E-4CA4-E12F7443DFCF}"/>
                  </a:ext>
                </a:extLst>
              </p:cNvPr>
              <p:cNvSpPr txBox="1"/>
              <p:nvPr/>
            </p:nvSpPr>
            <p:spPr>
              <a:xfrm>
                <a:off x="8022090" y="2210801"/>
                <a:ext cx="3888455" cy="4494794"/>
              </a:xfrm>
              <a:prstGeom prst="rect">
                <a:avLst/>
              </a:prstGeom>
              <a:noFill/>
            </p:spPr>
            <p:txBody>
              <a:bodyPr wrap="square" lIns="91440" tIns="45720" rIns="91440" bIns="45720" rtlCol="0" anchor="t">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effectLst/>
                    <a:latin typeface="Helvetica" panose="020B0604020202020204" pitchFamily="34" charset="0"/>
                    <a:ea typeface="Calibri" panose="020F0502020204030204" pitchFamily="34" charset="0"/>
                  </a:rPr>
                  <a:t>Initial assigned loads Fz1 and Fz2</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effectLst/>
                    <a:latin typeface="Helvetica" panose="020B0604020202020204" pitchFamily="34" charset="0"/>
                    <a:ea typeface="Calibri" panose="020F0502020204030204" pitchFamily="34" charset="0"/>
                  </a:rPr>
                  <a:t>Geometric references imposed as initial</a:t>
                </a:r>
                <a:br>
                  <a:rPr lang="en-GB" sz="1600" dirty="0">
                    <a:solidFill>
                      <a:srgbClr val="404040"/>
                    </a:solidFill>
                    <a:effectLst/>
                    <a:latin typeface="Helvetica" panose="020B0604020202020204" pitchFamily="34" charset="0"/>
                    <a:ea typeface="Calibri" panose="020F0502020204030204" pitchFamily="34" charset="0"/>
                  </a:rPr>
                </a:br>
                <a:r>
                  <a:rPr lang="en-GB" sz="1600" dirty="0">
                    <a:solidFill>
                      <a:srgbClr val="404040"/>
                    </a:solidFill>
                    <a:effectLst/>
                    <a:latin typeface="Helvetica" panose="020B0604020202020204" pitchFamily="34" charset="0"/>
                    <a:ea typeface="Calibri" panose="020F0502020204030204" pitchFamily="34" charset="0"/>
                  </a:rPr>
                  <a:t>constraints </a:t>
                </a:r>
                <a:endParaRPr lang="en-GB" sz="1600" dirty="0">
                  <a:solidFill>
                    <a:srgbClr val="404040"/>
                  </a:solidFill>
                  <a:latin typeface="Arial"/>
                  <a:cs typeface="Arial"/>
                </a:endParaRP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Holder and brake lever developed in the plane;</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All loads are acting in the same plane;</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No bending moment derived from Fz1 and Fz2 transportations in the transversal direction;</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Brake pedal at end stop;</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The holder is understood as a V-shaped beam;</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The brake leverage is developed as a system of rods;</a:t>
                </a:r>
              </a:p>
              <a:p>
                <a:pPr marL="342900" lvl="0" indent="-342900">
                  <a:lnSpc>
                    <a:spcPts val="2000"/>
                  </a:lnSpc>
                  <a:spcAft>
                    <a:spcPts val="400"/>
                  </a:spcAft>
                  <a:buFont typeface="Wingdings" panose="05000000000000000000" pitchFamily="2" charset="2"/>
                  <a:buChar char=""/>
                </a:pPr>
                <a:r>
                  <a:rPr lang="en-GB" sz="1600" dirty="0">
                    <a:solidFill>
                      <a:srgbClr val="404040"/>
                    </a:solidFill>
                    <a:latin typeface="Arial"/>
                    <a:cs typeface="Arial"/>
                  </a:rPr>
                  <a:t>The pump mounts are schematised as one.</a:t>
                </a:r>
              </a:p>
            </p:txBody>
          </p:sp>
        </p:grpSp>
        <p:cxnSp>
          <p:nvCxnSpPr>
            <p:cNvPr id="12" name="Connettore diritto 11">
              <a:extLst>
                <a:ext uri="{FF2B5EF4-FFF2-40B4-BE49-F238E27FC236}">
                  <a16:creationId xmlns:a16="http://schemas.microsoft.com/office/drawing/2014/main" id="{7CDF48CC-DCEF-5D33-8555-757F3444FA03}"/>
                </a:ext>
              </a:extLst>
            </p:cNvPr>
            <p:cNvCxnSpPr>
              <a:cxnSpLocks/>
            </p:cNvCxnSpPr>
            <p:nvPr/>
          </p:nvCxnSpPr>
          <p:spPr>
            <a:xfrm>
              <a:off x="7866361" y="1772568"/>
              <a:ext cx="387333" cy="0"/>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pic>
        <p:nvPicPr>
          <p:cNvPr id="17" name="Immagine 16">
            <a:extLst>
              <a:ext uri="{FF2B5EF4-FFF2-40B4-BE49-F238E27FC236}">
                <a16:creationId xmlns:a16="http://schemas.microsoft.com/office/drawing/2014/main" id="{58C899BA-3590-41B0-2075-0797C15F7E1D}"/>
              </a:ext>
            </a:extLst>
          </p:cNvPr>
          <p:cNvPicPr>
            <a:picLocks noChangeAspect="1"/>
          </p:cNvPicPr>
          <p:nvPr/>
        </p:nvPicPr>
        <p:blipFill>
          <a:blip r:embed="rId3">
            <a:clrChange>
              <a:clrFrom>
                <a:srgbClr val="E8EAED"/>
              </a:clrFrom>
              <a:clrTo>
                <a:srgbClr val="E8EAED">
                  <a:alpha val="0"/>
                </a:srgbClr>
              </a:clrTo>
            </a:clrChange>
          </a:blip>
          <a:stretch>
            <a:fillRect/>
          </a:stretch>
        </p:blipFill>
        <p:spPr>
          <a:xfrm>
            <a:off x="5236720" y="1167115"/>
            <a:ext cx="6922245" cy="5010578"/>
          </a:xfrm>
          <a:prstGeom prst="rect">
            <a:avLst/>
          </a:prstGeom>
        </p:spPr>
      </p:pic>
      <p:grpSp>
        <p:nvGrpSpPr>
          <p:cNvPr id="24" name="Gruppo 23">
            <a:extLst>
              <a:ext uri="{FF2B5EF4-FFF2-40B4-BE49-F238E27FC236}">
                <a16:creationId xmlns:a16="http://schemas.microsoft.com/office/drawing/2014/main" id="{7A8A0E20-D1E4-A015-1C83-843654AEB6C9}"/>
              </a:ext>
            </a:extLst>
          </p:cNvPr>
          <p:cNvGrpSpPr/>
          <p:nvPr/>
        </p:nvGrpSpPr>
        <p:grpSpPr>
          <a:xfrm>
            <a:off x="7703100" y="5068181"/>
            <a:ext cx="75098" cy="887916"/>
            <a:chOff x="5739828" y="4128766"/>
            <a:chExt cx="75098" cy="887916"/>
          </a:xfrm>
        </p:grpSpPr>
        <p:sp>
          <p:nvSpPr>
            <p:cNvPr id="22" name="Triangolo isoscele 21">
              <a:extLst>
                <a:ext uri="{FF2B5EF4-FFF2-40B4-BE49-F238E27FC236}">
                  <a16:creationId xmlns:a16="http://schemas.microsoft.com/office/drawing/2014/main" id="{EE65D28D-8A25-3338-CC16-2E6B99628376}"/>
                </a:ext>
              </a:extLst>
            </p:cNvPr>
            <p:cNvSpPr/>
            <p:nvPr/>
          </p:nvSpPr>
          <p:spPr>
            <a:xfrm rot="10800000">
              <a:off x="5739828" y="4927994"/>
              <a:ext cx="75098" cy="88688"/>
            </a:xfrm>
            <a:prstGeom prst="triangle">
              <a:avLst/>
            </a:prstGeom>
            <a:gradFill>
              <a:gsLst>
                <a:gs pos="0">
                  <a:schemeClr val="bg1"/>
                </a:gs>
                <a:gs pos="50000">
                  <a:srgbClr val="595959"/>
                </a:gs>
                <a:gs pos="89000">
                  <a:srgbClr val="404040"/>
                </a:gs>
              </a:gsLst>
              <a:lin ang="5400000" scaled="1"/>
            </a:gradFill>
            <a:ln w="38100" cap="rnd">
              <a:gradFill>
                <a:gsLst>
                  <a:gs pos="0">
                    <a:srgbClr val="E8E8E8"/>
                  </a:gs>
                  <a:gs pos="50000">
                    <a:srgbClr val="595959"/>
                  </a:gs>
                  <a:gs pos="89000">
                    <a:srgbClr val="404040"/>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3" name="Connettore diritto 22">
              <a:extLst>
                <a:ext uri="{FF2B5EF4-FFF2-40B4-BE49-F238E27FC236}">
                  <a16:creationId xmlns:a16="http://schemas.microsoft.com/office/drawing/2014/main" id="{28AE522F-978C-8D9C-0700-00703E3B2F14}"/>
                </a:ext>
              </a:extLst>
            </p:cNvPr>
            <p:cNvCxnSpPr>
              <a:cxnSpLocks/>
            </p:cNvCxnSpPr>
            <p:nvPr/>
          </p:nvCxnSpPr>
          <p:spPr>
            <a:xfrm flipH="1" flipV="1">
              <a:off x="5777377" y="4128766"/>
              <a:ext cx="0" cy="792000"/>
            </a:xfrm>
            <a:prstGeom prst="line">
              <a:avLst/>
            </a:prstGeom>
            <a:ln w="38100" cap="rnd">
              <a:gradFill flip="none" rotWithShape="1">
                <a:gsLst>
                  <a:gs pos="0">
                    <a:schemeClr val="accent1">
                      <a:lumMod val="5000"/>
                      <a:lumOff val="95000"/>
                    </a:schemeClr>
                  </a:gs>
                  <a:gs pos="50000">
                    <a:srgbClr val="595959"/>
                  </a:gs>
                  <a:gs pos="89000">
                    <a:srgbClr val="404040"/>
                  </a:gs>
                </a:gsLst>
                <a:lin ang="16200000" scaled="1"/>
                <a:tileRect/>
              </a:gradFill>
              <a:round/>
            </a:ln>
          </p:spPr>
          <p:style>
            <a:lnRef idx="1">
              <a:schemeClr val="accent1"/>
            </a:lnRef>
            <a:fillRef idx="0">
              <a:schemeClr val="accent1"/>
            </a:fillRef>
            <a:effectRef idx="0">
              <a:schemeClr val="accent1"/>
            </a:effectRef>
            <a:fontRef idx="minor">
              <a:schemeClr val="tx1"/>
            </a:fontRef>
          </p:style>
        </p:cxnSp>
      </p:grpSp>
      <p:grpSp>
        <p:nvGrpSpPr>
          <p:cNvPr id="33" name="Gruppo 32" hidden="1">
            <a:extLst>
              <a:ext uri="{FF2B5EF4-FFF2-40B4-BE49-F238E27FC236}">
                <a16:creationId xmlns:a16="http://schemas.microsoft.com/office/drawing/2014/main" id="{7568B245-C2CB-43FD-CBA1-93D2A40FF8CC}"/>
              </a:ext>
            </a:extLst>
          </p:cNvPr>
          <p:cNvGrpSpPr/>
          <p:nvPr/>
        </p:nvGrpSpPr>
        <p:grpSpPr>
          <a:xfrm>
            <a:off x="9053745" y="4902446"/>
            <a:ext cx="75098" cy="887916"/>
            <a:chOff x="5739828" y="4128766"/>
            <a:chExt cx="75098" cy="887916"/>
          </a:xfrm>
        </p:grpSpPr>
        <p:sp>
          <p:nvSpPr>
            <p:cNvPr id="34" name="Triangolo isoscele 33">
              <a:extLst>
                <a:ext uri="{FF2B5EF4-FFF2-40B4-BE49-F238E27FC236}">
                  <a16:creationId xmlns:a16="http://schemas.microsoft.com/office/drawing/2014/main" id="{99097363-5D28-E1F5-E0E8-AED150ABFBE8}"/>
                </a:ext>
              </a:extLst>
            </p:cNvPr>
            <p:cNvSpPr/>
            <p:nvPr/>
          </p:nvSpPr>
          <p:spPr>
            <a:xfrm rot="10800000">
              <a:off x="5739828" y="4927994"/>
              <a:ext cx="75098" cy="88688"/>
            </a:xfrm>
            <a:prstGeom prst="triangle">
              <a:avLst/>
            </a:prstGeom>
            <a:gradFill>
              <a:gsLst>
                <a:gs pos="0">
                  <a:schemeClr val="bg1"/>
                </a:gs>
                <a:gs pos="50000">
                  <a:srgbClr val="FF0000"/>
                </a:gs>
                <a:gs pos="89000">
                  <a:srgbClr val="BC2E29"/>
                </a:gs>
              </a:gsLst>
              <a:lin ang="5400000" scaled="1"/>
            </a:gradFill>
            <a:ln w="38100" cap="rnd">
              <a:gradFill>
                <a:gsLst>
                  <a:gs pos="0">
                    <a:srgbClr val="E8E8E8"/>
                  </a:gs>
                  <a:gs pos="50000">
                    <a:srgbClr val="FF0000"/>
                  </a:gs>
                  <a:gs pos="89000">
                    <a:srgbClr val="BC2E29"/>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37" name="Connettore diritto 36">
              <a:extLst>
                <a:ext uri="{FF2B5EF4-FFF2-40B4-BE49-F238E27FC236}">
                  <a16:creationId xmlns:a16="http://schemas.microsoft.com/office/drawing/2014/main" id="{0611BE26-F92F-11CC-C204-E70621DBD8D5}"/>
                </a:ext>
              </a:extLst>
            </p:cNvPr>
            <p:cNvCxnSpPr>
              <a:cxnSpLocks/>
            </p:cNvCxnSpPr>
            <p:nvPr/>
          </p:nvCxnSpPr>
          <p:spPr>
            <a:xfrm flipH="1" flipV="1">
              <a:off x="5777377" y="4128766"/>
              <a:ext cx="0" cy="792000"/>
            </a:xfrm>
            <a:prstGeom prst="line">
              <a:avLst/>
            </a:prstGeom>
            <a:ln w="38100" cap="rnd">
              <a:gradFill flip="none" rotWithShape="1">
                <a:gsLst>
                  <a:gs pos="0">
                    <a:schemeClr val="accent1">
                      <a:lumMod val="5000"/>
                      <a:lumOff val="95000"/>
                    </a:schemeClr>
                  </a:gs>
                  <a:gs pos="50000">
                    <a:srgbClr val="FF0000"/>
                  </a:gs>
                  <a:gs pos="89000">
                    <a:srgbClr val="BC2E29"/>
                  </a:gs>
                </a:gsLst>
                <a:lin ang="16200000" scaled="1"/>
                <a:tileRect/>
              </a:gradFill>
              <a:round/>
            </a:ln>
          </p:spPr>
          <p:style>
            <a:lnRef idx="1">
              <a:schemeClr val="accent1"/>
            </a:lnRef>
            <a:fillRef idx="0">
              <a:schemeClr val="accent1"/>
            </a:fillRef>
            <a:effectRef idx="0">
              <a:schemeClr val="accent1"/>
            </a:effectRef>
            <a:fontRef idx="minor">
              <a:schemeClr val="tx1"/>
            </a:fontRef>
          </p:style>
        </p:cxnSp>
      </p:grpSp>
      <p:grpSp>
        <p:nvGrpSpPr>
          <p:cNvPr id="38" name="Gruppo 37">
            <a:extLst>
              <a:ext uri="{FF2B5EF4-FFF2-40B4-BE49-F238E27FC236}">
                <a16:creationId xmlns:a16="http://schemas.microsoft.com/office/drawing/2014/main" id="{121200F0-3DAE-8C53-ADB8-0EEFA56CF2B0}"/>
              </a:ext>
            </a:extLst>
          </p:cNvPr>
          <p:cNvGrpSpPr/>
          <p:nvPr/>
        </p:nvGrpSpPr>
        <p:grpSpPr>
          <a:xfrm>
            <a:off x="9053745" y="5349240"/>
            <a:ext cx="75098" cy="457742"/>
            <a:chOff x="5739828" y="4558940"/>
            <a:chExt cx="75098" cy="457742"/>
          </a:xfrm>
        </p:grpSpPr>
        <p:sp>
          <p:nvSpPr>
            <p:cNvPr id="39" name="Triangolo isoscele 38">
              <a:extLst>
                <a:ext uri="{FF2B5EF4-FFF2-40B4-BE49-F238E27FC236}">
                  <a16:creationId xmlns:a16="http://schemas.microsoft.com/office/drawing/2014/main" id="{2C820793-2EEF-4C68-530C-16145190DD16}"/>
                </a:ext>
              </a:extLst>
            </p:cNvPr>
            <p:cNvSpPr/>
            <p:nvPr/>
          </p:nvSpPr>
          <p:spPr>
            <a:xfrm rot="10800000">
              <a:off x="5739828" y="4927994"/>
              <a:ext cx="75098" cy="88688"/>
            </a:xfrm>
            <a:prstGeom prst="triangle">
              <a:avLst/>
            </a:prstGeom>
            <a:gradFill>
              <a:gsLst>
                <a:gs pos="0">
                  <a:schemeClr val="bg1"/>
                </a:gs>
                <a:gs pos="50000">
                  <a:srgbClr val="595959"/>
                </a:gs>
                <a:gs pos="89000">
                  <a:srgbClr val="404040"/>
                </a:gs>
              </a:gsLst>
              <a:lin ang="5400000" scaled="1"/>
            </a:gradFill>
            <a:ln w="38100" cap="rnd">
              <a:gradFill>
                <a:gsLst>
                  <a:gs pos="0">
                    <a:srgbClr val="E8E8E8"/>
                  </a:gs>
                  <a:gs pos="50000">
                    <a:srgbClr val="595959"/>
                  </a:gs>
                  <a:gs pos="89000">
                    <a:srgbClr val="404040"/>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40" name="Connettore diritto 39">
              <a:extLst>
                <a:ext uri="{FF2B5EF4-FFF2-40B4-BE49-F238E27FC236}">
                  <a16:creationId xmlns:a16="http://schemas.microsoft.com/office/drawing/2014/main" id="{6FDCFD81-8307-E194-E8C5-8B2212B22B75}"/>
                </a:ext>
              </a:extLst>
            </p:cNvPr>
            <p:cNvCxnSpPr>
              <a:cxnSpLocks/>
            </p:cNvCxnSpPr>
            <p:nvPr/>
          </p:nvCxnSpPr>
          <p:spPr>
            <a:xfrm flipV="1">
              <a:off x="5777377" y="4558940"/>
              <a:ext cx="0" cy="361826"/>
            </a:xfrm>
            <a:prstGeom prst="line">
              <a:avLst/>
            </a:prstGeom>
            <a:ln w="38100" cap="rnd">
              <a:gradFill flip="none" rotWithShape="1">
                <a:gsLst>
                  <a:gs pos="0">
                    <a:schemeClr val="accent1">
                      <a:lumMod val="5000"/>
                      <a:lumOff val="95000"/>
                    </a:schemeClr>
                  </a:gs>
                  <a:gs pos="50000">
                    <a:srgbClr val="595959"/>
                  </a:gs>
                  <a:gs pos="89000">
                    <a:srgbClr val="404040"/>
                  </a:gs>
                </a:gsLst>
                <a:lin ang="16200000" scaled="1"/>
                <a:tileRect/>
              </a:gradFill>
              <a:round/>
            </a:ln>
          </p:spPr>
          <p:style>
            <a:lnRef idx="1">
              <a:schemeClr val="accent1"/>
            </a:lnRef>
            <a:fillRef idx="0">
              <a:schemeClr val="accent1"/>
            </a:fillRef>
            <a:effectRef idx="0">
              <a:schemeClr val="accent1"/>
            </a:effectRef>
            <a:fontRef idx="minor">
              <a:schemeClr val="tx1"/>
            </a:fontRef>
          </p:style>
        </p:cxnSp>
      </p:grpSp>
      <p:grpSp>
        <p:nvGrpSpPr>
          <p:cNvPr id="56" name="Gruppo 55">
            <a:extLst>
              <a:ext uri="{FF2B5EF4-FFF2-40B4-BE49-F238E27FC236}">
                <a16:creationId xmlns:a16="http://schemas.microsoft.com/office/drawing/2014/main" id="{43EEC404-7FC9-78D3-557A-C8F3FA08C86D}"/>
              </a:ext>
            </a:extLst>
          </p:cNvPr>
          <p:cNvGrpSpPr/>
          <p:nvPr/>
        </p:nvGrpSpPr>
        <p:grpSpPr>
          <a:xfrm>
            <a:off x="7563698" y="5979732"/>
            <a:ext cx="317664" cy="166110"/>
            <a:chOff x="7563698" y="5979732"/>
            <a:chExt cx="317664" cy="166110"/>
          </a:xfrm>
        </p:grpSpPr>
        <p:cxnSp>
          <p:nvCxnSpPr>
            <p:cNvPr id="43" name="Connettore diritto 42">
              <a:extLst>
                <a:ext uri="{FF2B5EF4-FFF2-40B4-BE49-F238E27FC236}">
                  <a16:creationId xmlns:a16="http://schemas.microsoft.com/office/drawing/2014/main" id="{8FEF3560-CDDC-43FE-9315-E6FE54FA2A7E}"/>
                </a:ext>
              </a:extLst>
            </p:cNvPr>
            <p:cNvCxnSpPr>
              <a:cxnSpLocks/>
            </p:cNvCxnSpPr>
            <p:nvPr/>
          </p:nvCxnSpPr>
          <p:spPr>
            <a:xfrm>
              <a:off x="7587664" y="6018742"/>
              <a:ext cx="126824" cy="116756"/>
            </a:xfrm>
            <a:prstGeom prst="line">
              <a:avLst/>
            </a:prstGeom>
            <a:ln w="12700"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99D2D90B-89AD-B7F4-B770-672B299DFFF3}"/>
                </a:ext>
              </a:extLst>
            </p:cNvPr>
            <p:cNvCxnSpPr>
              <a:cxnSpLocks/>
            </p:cNvCxnSpPr>
            <p:nvPr/>
          </p:nvCxnSpPr>
          <p:spPr>
            <a:xfrm flipV="1">
              <a:off x="7563698" y="5979732"/>
              <a:ext cx="164049" cy="42820"/>
            </a:xfrm>
            <a:prstGeom prst="line">
              <a:avLst/>
            </a:prstGeom>
            <a:ln w="12700"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C1BDD027-F001-5172-2DB8-FFDAF22CC6AC}"/>
                </a:ext>
              </a:extLst>
            </p:cNvPr>
            <p:cNvCxnSpPr>
              <a:cxnSpLocks/>
            </p:cNvCxnSpPr>
            <p:nvPr/>
          </p:nvCxnSpPr>
          <p:spPr>
            <a:xfrm flipV="1">
              <a:off x="7679055" y="6093036"/>
              <a:ext cx="202307" cy="52806"/>
            </a:xfrm>
            <a:prstGeom prst="line">
              <a:avLst/>
            </a:prstGeom>
            <a:ln w="12700" cap="rnd">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57" name="CasellaDiTesto 56">
            <a:extLst>
              <a:ext uri="{FF2B5EF4-FFF2-40B4-BE49-F238E27FC236}">
                <a16:creationId xmlns:a16="http://schemas.microsoft.com/office/drawing/2014/main" id="{E41505DC-31AA-AB9C-DB03-23F7D6CB853D}"/>
              </a:ext>
            </a:extLst>
          </p:cNvPr>
          <p:cNvSpPr txBox="1"/>
          <p:nvPr/>
        </p:nvSpPr>
        <p:spPr>
          <a:xfrm rot="896936">
            <a:off x="7111198" y="5976564"/>
            <a:ext cx="821658" cy="338554"/>
          </a:xfrm>
          <a:prstGeom prst="rect">
            <a:avLst/>
          </a:prstGeom>
          <a:noFill/>
          <a:scene3d>
            <a:camera prst="isometricBottomDown"/>
            <a:lightRig rig="threePt" dir="t"/>
          </a:scene3d>
        </p:spPr>
        <p:txBody>
          <a:bodyPr wrap="square" rtlCol="0">
            <a:spAutoFit/>
          </a:bodyPr>
          <a:lstStyle/>
          <a:p>
            <a:r>
              <a:rPr lang="it-IT" sz="1600" dirty="0">
                <a:solidFill>
                  <a:srgbClr val="404040"/>
                </a:solidFill>
                <a:latin typeface="Arial Rounded MT" panose="02000506050000020004" pitchFamily="2" charset="0"/>
                <a:cs typeface="Helvetica" panose="020B0604020202020204" pitchFamily="34" charset="0"/>
              </a:rPr>
              <a:t>15 mm</a:t>
            </a:r>
            <a:endParaRPr lang="en-GB" sz="1600" dirty="0">
              <a:solidFill>
                <a:srgbClr val="404040"/>
              </a:solidFill>
              <a:latin typeface="Arial Rounded MT" panose="02000506050000020004" pitchFamily="2" charset="0"/>
              <a:cs typeface="Helvetica" panose="020B0604020202020204" pitchFamily="34" charset="0"/>
            </a:endParaRPr>
          </a:p>
        </p:txBody>
      </p:sp>
      <p:sp>
        <p:nvSpPr>
          <p:cNvPr id="58" name="CasellaDiTesto 57">
            <a:extLst>
              <a:ext uri="{FF2B5EF4-FFF2-40B4-BE49-F238E27FC236}">
                <a16:creationId xmlns:a16="http://schemas.microsoft.com/office/drawing/2014/main" id="{430DF690-C7E5-9176-9187-6E410E1D6F6E}"/>
              </a:ext>
            </a:extLst>
          </p:cNvPr>
          <p:cNvSpPr txBox="1"/>
          <p:nvPr/>
        </p:nvSpPr>
        <p:spPr>
          <a:xfrm>
            <a:off x="7727747" y="5282443"/>
            <a:ext cx="881181" cy="338554"/>
          </a:xfrm>
          <a:prstGeom prst="rect">
            <a:avLst/>
          </a:prstGeom>
          <a:noFill/>
        </p:spPr>
        <p:txBody>
          <a:bodyPr wrap="square" rtlCol="0">
            <a:spAutoFit/>
          </a:bodyPr>
          <a:lstStyle/>
          <a:p>
            <a:r>
              <a:rPr lang="it-IT" sz="1600" b="1" dirty="0">
                <a:solidFill>
                  <a:srgbClr val="404040"/>
                </a:solidFill>
                <a:latin typeface="Arial Rounded MT" panose="02000506050000020004" pitchFamily="2" charset="0"/>
                <a:cs typeface="Helvetica" panose="020B0604020202020204" pitchFamily="34" charset="0"/>
              </a:rPr>
              <a:t>Fz1</a:t>
            </a:r>
          </a:p>
        </p:txBody>
      </p:sp>
      <p:sp>
        <p:nvSpPr>
          <p:cNvPr id="59" name="CasellaDiTesto 58">
            <a:extLst>
              <a:ext uri="{FF2B5EF4-FFF2-40B4-BE49-F238E27FC236}">
                <a16:creationId xmlns:a16="http://schemas.microsoft.com/office/drawing/2014/main" id="{16EDB38F-04EF-9499-4896-2492738A5131}"/>
              </a:ext>
            </a:extLst>
          </p:cNvPr>
          <p:cNvSpPr txBox="1"/>
          <p:nvPr/>
        </p:nvSpPr>
        <p:spPr>
          <a:xfrm>
            <a:off x="9102035" y="5282443"/>
            <a:ext cx="881181" cy="338554"/>
          </a:xfrm>
          <a:prstGeom prst="rect">
            <a:avLst/>
          </a:prstGeom>
          <a:noFill/>
        </p:spPr>
        <p:txBody>
          <a:bodyPr wrap="square" rtlCol="0">
            <a:spAutoFit/>
          </a:bodyPr>
          <a:lstStyle/>
          <a:p>
            <a:r>
              <a:rPr lang="it-IT" sz="1600" b="1" dirty="0">
                <a:solidFill>
                  <a:srgbClr val="E8E8E8"/>
                </a:solidFill>
                <a:latin typeface="Arial Rounded MT" panose="02000506050000020004" pitchFamily="2" charset="0"/>
                <a:cs typeface="Helvetica" panose="020B0604020202020204" pitchFamily="34" charset="0"/>
              </a:rPr>
              <a:t>Fz2</a:t>
            </a:r>
          </a:p>
        </p:txBody>
      </p:sp>
    </p:spTree>
    <p:extLst>
      <p:ext uri="{BB962C8B-B14F-4D97-AF65-F5344CB8AC3E}">
        <p14:creationId xmlns:p14="http://schemas.microsoft.com/office/powerpoint/2010/main" val="16626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3</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Structural Analysis</a:t>
            </a:r>
            <a:endParaRPr lang="it-IT" sz="3600" dirty="0">
              <a:solidFill>
                <a:srgbClr val="BC2E29"/>
              </a:solidFill>
              <a:latin typeface="Arial" panose="020B0604020202020204" pitchFamily="34" charset="0"/>
              <a:cs typeface="Arial" panose="020B0604020202020204" pitchFamily="34" charset="0"/>
            </a:endParaRPr>
          </a:p>
        </p:txBody>
      </p:sp>
      <p:grpSp>
        <p:nvGrpSpPr>
          <p:cNvPr id="15" name="Gruppo 14">
            <a:extLst>
              <a:ext uri="{FF2B5EF4-FFF2-40B4-BE49-F238E27FC236}">
                <a16:creationId xmlns:a16="http://schemas.microsoft.com/office/drawing/2014/main" id="{DE5E5638-13EA-E2D7-FD6E-1863689C8368}"/>
              </a:ext>
            </a:extLst>
          </p:cNvPr>
          <p:cNvGrpSpPr/>
          <p:nvPr/>
        </p:nvGrpSpPr>
        <p:grpSpPr>
          <a:xfrm>
            <a:off x="155572" y="2241552"/>
            <a:ext cx="11880853" cy="4423408"/>
            <a:chOff x="7866361" y="1155816"/>
            <a:chExt cx="8525828" cy="6013014"/>
          </a:xfrm>
        </p:grpSpPr>
        <p:grpSp>
          <p:nvGrpSpPr>
            <p:cNvPr id="2" name="Gruppo 1">
              <a:extLst>
                <a:ext uri="{FF2B5EF4-FFF2-40B4-BE49-F238E27FC236}">
                  <a16:creationId xmlns:a16="http://schemas.microsoft.com/office/drawing/2014/main" id="{48203CF2-2BA3-FA1E-A377-13B3E8877AE2}"/>
                </a:ext>
              </a:extLst>
            </p:cNvPr>
            <p:cNvGrpSpPr/>
            <p:nvPr/>
          </p:nvGrpSpPr>
          <p:grpSpPr>
            <a:xfrm>
              <a:off x="7874068" y="1155816"/>
              <a:ext cx="8518121" cy="6013014"/>
              <a:chOff x="7874068" y="1155816"/>
              <a:chExt cx="8518121" cy="6013014"/>
            </a:xfrm>
          </p:grpSpPr>
          <p:sp>
            <p:nvSpPr>
              <p:cNvPr id="6" name="Rounded Rectangle 3">
                <a:extLst>
                  <a:ext uri="{FF2B5EF4-FFF2-40B4-BE49-F238E27FC236}">
                    <a16:creationId xmlns:a16="http://schemas.microsoft.com/office/drawing/2014/main" id="{79E570C5-F708-F248-C430-7110BDACD5F0}"/>
                  </a:ext>
                </a:extLst>
              </p:cNvPr>
              <p:cNvSpPr/>
              <p:nvPr/>
            </p:nvSpPr>
            <p:spPr>
              <a:xfrm>
                <a:off x="7874068" y="1155816"/>
                <a:ext cx="8518121" cy="6013014"/>
              </a:xfrm>
              <a:prstGeom prst="roundRect">
                <a:avLst>
                  <a:gd name="adj" fmla="val 1231"/>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2F92CFFB-734A-FC2F-BDBB-512F8FA81D92}"/>
                  </a:ext>
                </a:extLst>
              </p:cNvPr>
              <p:cNvSpPr txBox="1"/>
              <p:nvPr/>
            </p:nvSpPr>
            <p:spPr>
              <a:xfrm>
                <a:off x="8253693" y="1487472"/>
                <a:ext cx="2760107" cy="543894"/>
              </a:xfrm>
              <a:prstGeom prst="rect">
                <a:avLst/>
              </a:prstGeom>
              <a:noFill/>
            </p:spPr>
            <p:txBody>
              <a:bodyPr wrap="square" lIns="91440" tIns="45720" rIns="91440" bIns="45720" rtlCol="0" anchor="t">
                <a:spAutoFit/>
              </a:bodyPr>
              <a:lstStyle/>
              <a:p>
                <a:r>
                  <a:rPr lang="en-US" sz="2000" b="1" dirty="0">
                    <a:solidFill>
                      <a:srgbClr val="404040"/>
                    </a:solidFill>
                    <a:latin typeface="Arial"/>
                    <a:cs typeface="Arial"/>
                  </a:rPr>
                  <a:t>2D General Hypothesis</a:t>
                </a:r>
              </a:p>
            </p:txBody>
          </p:sp>
          <p:sp>
            <p:nvSpPr>
              <p:cNvPr id="10" name="CasellaDiTesto 9">
                <a:extLst>
                  <a:ext uri="{FF2B5EF4-FFF2-40B4-BE49-F238E27FC236}">
                    <a16:creationId xmlns:a16="http://schemas.microsoft.com/office/drawing/2014/main" id="{1526AA8E-D715-B56E-4CA4-E12F7443DFCF}"/>
                  </a:ext>
                </a:extLst>
              </p:cNvPr>
              <p:cNvSpPr txBox="1"/>
              <p:nvPr/>
            </p:nvSpPr>
            <p:spPr>
              <a:xfrm>
                <a:off x="8022090" y="2210801"/>
                <a:ext cx="3888455" cy="4494794"/>
              </a:xfrm>
              <a:prstGeom prst="rect">
                <a:avLst/>
              </a:prstGeom>
              <a:noFill/>
            </p:spPr>
            <p:txBody>
              <a:bodyPr wrap="square" lIns="91440" tIns="45720" rIns="91440" bIns="45720" rtlCol="0" anchor="t">
                <a:spAutoFit/>
              </a:bodyPr>
              <a:lstStyle>
                <a:defPPr>
                  <a:defRPr lang="it-IT"/>
                </a:defPPr>
                <a:lvl1pPr>
                  <a:defRPr sz="2400">
                    <a:gradFill flip="none" rotWithShape="1">
                      <a:gsLst>
                        <a:gs pos="20000">
                          <a:srgbClr val="818181"/>
                        </a:gs>
                        <a:gs pos="56000">
                          <a:srgbClr val="423F3F"/>
                        </a:gs>
                      </a:gsLst>
                      <a:lin ang="0" scaled="1"/>
                      <a:tileRect/>
                    </a:gradFill>
                    <a:latin typeface="Arial Rounded MT Bold" panose="020F0704030504030204" pitchFamily="34" charset="0"/>
                  </a:defRPr>
                </a:lvl1pPr>
              </a:lstStyle>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effectLst/>
                    <a:latin typeface="Helvetica" panose="020B0604020202020204" pitchFamily="34" charset="0"/>
                    <a:ea typeface="Calibri" panose="020F0502020204030204" pitchFamily="34" charset="0"/>
                  </a:rPr>
                  <a:t>Initial assigned loads Fz1 and Fz2</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effectLst/>
                    <a:latin typeface="Helvetica" panose="020B0604020202020204" pitchFamily="34" charset="0"/>
                    <a:ea typeface="Calibri" panose="020F0502020204030204" pitchFamily="34" charset="0"/>
                  </a:rPr>
                  <a:t>Geometric references imposed as initial</a:t>
                </a:r>
                <a:br>
                  <a:rPr lang="en-GB" sz="1600" dirty="0">
                    <a:solidFill>
                      <a:srgbClr val="404040"/>
                    </a:solidFill>
                    <a:effectLst/>
                    <a:latin typeface="Helvetica" panose="020B0604020202020204" pitchFamily="34" charset="0"/>
                    <a:ea typeface="Calibri" panose="020F0502020204030204" pitchFamily="34" charset="0"/>
                  </a:rPr>
                </a:br>
                <a:r>
                  <a:rPr lang="en-GB" sz="1600" dirty="0">
                    <a:solidFill>
                      <a:srgbClr val="404040"/>
                    </a:solidFill>
                    <a:effectLst/>
                    <a:latin typeface="Helvetica" panose="020B0604020202020204" pitchFamily="34" charset="0"/>
                    <a:ea typeface="Calibri" panose="020F0502020204030204" pitchFamily="34" charset="0"/>
                  </a:rPr>
                  <a:t>constrains </a:t>
                </a:r>
                <a:endParaRPr lang="en-GB" sz="1600" dirty="0">
                  <a:solidFill>
                    <a:srgbClr val="404040"/>
                  </a:solidFill>
                  <a:latin typeface="Arial"/>
                  <a:cs typeface="Arial"/>
                </a:endParaRP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Holder and brake lever developed in the plane;</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All loads are acting in the same plane;</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No bending moment derived from Fz1 and Fz2 transportations in the transversal direction;</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Brake pedal at end stop;</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The holder is understood as a V-shaped beam;</a:t>
                </a:r>
              </a:p>
              <a:p>
                <a:pPr marL="342900" lvl="0" indent="-342900">
                  <a:lnSpc>
                    <a:spcPts val="2000"/>
                  </a:lnSpc>
                  <a:spcAft>
                    <a:spcPts val="400"/>
                  </a:spcAft>
                  <a:buFont typeface="Wingdings" panose="05000000000000000000" pitchFamily="2" charset="2"/>
                  <a:buChar char=""/>
                  <a:tabLst>
                    <a:tab pos="4667250" algn="l"/>
                  </a:tabLst>
                </a:pPr>
                <a:r>
                  <a:rPr lang="en-GB" sz="1600" dirty="0">
                    <a:solidFill>
                      <a:srgbClr val="404040"/>
                    </a:solidFill>
                    <a:latin typeface="Arial"/>
                    <a:cs typeface="Arial"/>
                  </a:rPr>
                  <a:t>The brake leverage is developed as a system of rods;</a:t>
                </a:r>
              </a:p>
              <a:p>
                <a:pPr marL="342900" lvl="0" indent="-342900">
                  <a:lnSpc>
                    <a:spcPts val="2000"/>
                  </a:lnSpc>
                  <a:spcAft>
                    <a:spcPts val="400"/>
                  </a:spcAft>
                  <a:buFont typeface="Wingdings" panose="05000000000000000000" pitchFamily="2" charset="2"/>
                  <a:buChar char=""/>
                </a:pPr>
                <a:r>
                  <a:rPr lang="en-GB" sz="1600" dirty="0">
                    <a:solidFill>
                      <a:srgbClr val="404040"/>
                    </a:solidFill>
                    <a:latin typeface="Arial"/>
                    <a:cs typeface="Arial"/>
                  </a:rPr>
                  <a:t>The pump mounts are schematised as one.</a:t>
                </a:r>
              </a:p>
            </p:txBody>
          </p:sp>
        </p:grpSp>
        <p:cxnSp>
          <p:nvCxnSpPr>
            <p:cNvPr id="12" name="Connettore diritto 11">
              <a:extLst>
                <a:ext uri="{FF2B5EF4-FFF2-40B4-BE49-F238E27FC236}">
                  <a16:creationId xmlns:a16="http://schemas.microsoft.com/office/drawing/2014/main" id="{7CDF48CC-DCEF-5D33-8555-757F3444FA03}"/>
                </a:ext>
              </a:extLst>
            </p:cNvPr>
            <p:cNvCxnSpPr>
              <a:cxnSpLocks/>
            </p:cNvCxnSpPr>
            <p:nvPr/>
          </p:nvCxnSpPr>
          <p:spPr>
            <a:xfrm>
              <a:off x="7866361" y="1772568"/>
              <a:ext cx="387333" cy="0"/>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grpSp>
      <p:grpSp>
        <p:nvGrpSpPr>
          <p:cNvPr id="90" name="Gruppo 89">
            <a:extLst>
              <a:ext uri="{FF2B5EF4-FFF2-40B4-BE49-F238E27FC236}">
                <a16:creationId xmlns:a16="http://schemas.microsoft.com/office/drawing/2014/main" id="{64EFAC48-69EF-0C80-05EA-780C4E74CF6D}"/>
              </a:ext>
            </a:extLst>
          </p:cNvPr>
          <p:cNvGrpSpPr/>
          <p:nvPr/>
        </p:nvGrpSpPr>
        <p:grpSpPr>
          <a:xfrm>
            <a:off x="5177449" y="2711459"/>
            <a:ext cx="6848238" cy="3555059"/>
            <a:chOff x="4952628" y="2838902"/>
            <a:chExt cx="6848238" cy="3555059"/>
          </a:xfrm>
        </p:grpSpPr>
        <p:grpSp>
          <p:nvGrpSpPr>
            <p:cNvPr id="14" name="Gruppo 13">
              <a:extLst>
                <a:ext uri="{FF2B5EF4-FFF2-40B4-BE49-F238E27FC236}">
                  <a16:creationId xmlns:a16="http://schemas.microsoft.com/office/drawing/2014/main" id="{1A5F2126-7208-4E82-91C6-F32D6368CBC8}"/>
                </a:ext>
              </a:extLst>
            </p:cNvPr>
            <p:cNvGrpSpPr/>
            <p:nvPr/>
          </p:nvGrpSpPr>
          <p:grpSpPr>
            <a:xfrm>
              <a:off x="6208802" y="3130979"/>
              <a:ext cx="5143346" cy="3087607"/>
              <a:chOff x="0" y="0"/>
              <a:chExt cx="5150095" cy="3092284"/>
            </a:xfrm>
          </p:grpSpPr>
          <p:pic>
            <p:nvPicPr>
              <p:cNvPr id="81" name="Elemento grafico 11">
                <a:extLst>
                  <a:ext uri="{FF2B5EF4-FFF2-40B4-BE49-F238E27FC236}">
                    <a16:creationId xmlns:a16="http://schemas.microsoft.com/office/drawing/2014/main" id="{F259BB66-C1E9-E678-10CC-EA46F5C63AF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810" t="35752" r="55734" b="28841"/>
              <a:stretch/>
            </p:blipFill>
            <p:spPr>
              <a:xfrm>
                <a:off x="339556" y="0"/>
                <a:ext cx="4810539" cy="2428265"/>
              </a:xfrm>
              <a:prstGeom prst="rect">
                <a:avLst/>
              </a:prstGeom>
            </p:spPr>
          </p:pic>
          <p:pic>
            <p:nvPicPr>
              <p:cNvPr id="82" name="Elemento grafico 12">
                <a:extLst>
                  <a:ext uri="{FF2B5EF4-FFF2-40B4-BE49-F238E27FC236}">
                    <a16:creationId xmlns:a16="http://schemas.microsoft.com/office/drawing/2014/main" id="{EE6B0EA3-8E83-EE5D-4C4C-E11A188080E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4348" t="28406" r="50000" b="17681"/>
              <a:stretch/>
            </p:blipFill>
            <p:spPr>
              <a:xfrm rot="21240000">
                <a:off x="0" y="100967"/>
                <a:ext cx="3516674" cy="2991317"/>
              </a:xfrm>
              <a:prstGeom prst="rect">
                <a:avLst/>
              </a:prstGeom>
            </p:spPr>
          </p:pic>
        </p:grpSp>
        <p:grpSp>
          <p:nvGrpSpPr>
            <p:cNvPr id="16" name="Gruppo 15">
              <a:extLst>
                <a:ext uri="{FF2B5EF4-FFF2-40B4-BE49-F238E27FC236}">
                  <a16:creationId xmlns:a16="http://schemas.microsoft.com/office/drawing/2014/main" id="{0942003F-61C2-8509-4688-4CFCF35ABA3D}"/>
                </a:ext>
              </a:extLst>
            </p:cNvPr>
            <p:cNvGrpSpPr/>
            <p:nvPr/>
          </p:nvGrpSpPr>
          <p:grpSpPr>
            <a:xfrm>
              <a:off x="6004160" y="3057890"/>
              <a:ext cx="5184578" cy="3255163"/>
              <a:chOff x="0" y="0"/>
              <a:chExt cx="3861027" cy="2424112"/>
            </a:xfrm>
          </p:grpSpPr>
          <p:sp>
            <p:nvSpPr>
              <p:cNvPr id="74" name="Casella di testo 817">
                <a:extLst>
                  <a:ext uri="{FF2B5EF4-FFF2-40B4-BE49-F238E27FC236}">
                    <a16:creationId xmlns:a16="http://schemas.microsoft.com/office/drawing/2014/main" id="{A322CA65-C5D3-1AD9-DA02-CBA619470D6B}"/>
                  </a:ext>
                </a:extLst>
              </p:cNvPr>
              <p:cNvSpPr txBox="1"/>
              <p:nvPr/>
            </p:nvSpPr>
            <p:spPr>
              <a:xfrm>
                <a:off x="2286000" y="2095500"/>
                <a:ext cx="323850" cy="328612"/>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A'</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75" name="Casella di testo 818">
                <a:extLst>
                  <a:ext uri="{FF2B5EF4-FFF2-40B4-BE49-F238E27FC236}">
                    <a16:creationId xmlns:a16="http://schemas.microsoft.com/office/drawing/2014/main" id="{1C5C3571-3400-6D88-D290-59602DFCC579}"/>
                  </a:ext>
                </a:extLst>
              </p:cNvPr>
              <p:cNvSpPr txBox="1"/>
              <p:nvPr/>
            </p:nvSpPr>
            <p:spPr>
              <a:xfrm>
                <a:off x="0" y="1344386"/>
                <a:ext cx="571500" cy="328612"/>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C'</a:t>
                </a:r>
                <a:r>
                  <a:rPr lang="en-GB" sz="1600" b="1">
                    <a:effectLst/>
                    <a:latin typeface="Cambria Math" panose="02040503050406030204" pitchFamily="18" charset="0"/>
                    <a:ea typeface="Calibri" panose="020F0502020204030204" pitchFamily="34" charset="0"/>
                    <a:cs typeface="Cambria Math" panose="02040503050406030204" pitchFamily="18" charset="0"/>
                  </a:rPr>
                  <a:t>≣</a:t>
                </a:r>
                <a:r>
                  <a:rPr lang="en-GB" sz="1600" b="1">
                    <a:effectLst/>
                    <a:latin typeface="Arial Rounded MT" panose="02000506050000020004" pitchFamily="2" charset="0"/>
                    <a:ea typeface="Calibri" panose="020F0502020204030204" pitchFamily="34" charset="0"/>
                    <a:cs typeface="Cambria Math" panose="02040503050406030204" pitchFamily="18" charset="0"/>
                  </a:rPr>
                  <a:t>C</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76" name="Casella di testo 819">
                <a:extLst>
                  <a:ext uri="{FF2B5EF4-FFF2-40B4-BE49-F238E27FC236}">
                    <a16:creationId xmlns:a16="http://schemas.microsoft.com/office/drawing/2014/main" id="{EADED2DB-C115-0162-0153-1701FC9DDE99}"/>
                  </a:ext>
                </a:extLst>
              </p:cNvPr>
              <p:cNvSpPr txBox="1"/>
              <p:nvPr/>
            </p:nvSpPr>
            <p:spPr>
              <a:xfrm>
                <a:off x="54429" y="669471"/>
                <a:ext cx="352554" cy="3282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E'</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77" name="Casella di testo 820">
                <a:extLst>
                  <a:ext uri="{FF2B5EF4-FFF2-40B4-BE49-F238E27FC236}">
                    <a16:creationId xmlns:a16="http://schemas.microsoft.com/office/drawing/2014/main" id="{968C9C8F-A558-5599-85DE-A89DCF47418A}"/>
                  </a:ext>
                </a:extLst>
              </p:cNvPr>
              <p:cNvSpPr txBox="1"/>
              <p:nvPr/>
            </p:nvSpPr>
            <p:spPr>
              <a:xfrm>
                <a:off x="1921329" y="0"/>
                <a:ext cx="395288" cy="3282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D'</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78" name="Casella di testo 821">
                <a:extLst>
                  <a:ext uri="{FF2B5EF4-FFF2-40B4-BE49-F238E27FC236}">
                    <a16:creationId xmlns:a16="http://schemas.microsoft.com/office/drawing/2014/main" id="{586217BC-0958-CEA4-DB92-5AD1AC50F794}"/>
                  </a:ext>
                </a:extLst>
              </p:cNvPr>
              <p:cNvSpPr txBox="1"/>
              <p:nvPr/>
            </p:nvSpPr>
            <p:spPr>
              <a:xfrm>
                <a:off x="2095500" y="702129"/>
                <a:ext cx="252412" cy="3282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D</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79" name="Casella di testo 822">
                <a:extLst>
                  <a:ext uri="{FF2B5EF4-FFF2-40B4-BE49-F238E27FC236}">
                    <a16:creationId xmlns:a16="http://schemas.microsoft.com/office/drawing/2014/main" id="{1AC85286-E77E-3DAC-E03F-0D4149EF2340}"/>
                  </a:ext>
                </a:extLst>
              </p:cNvPr>
              <p:cNvSpPr txBox="1"/>
              <p:nvPr/>
            </p:nvSpPr>
            <p:spPr>
              <a:xfrm>
                <a:off x="3135086" y="272143"/>
                <a:ext cx="252412" cy="3282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B</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80" name="Casella di testo 823">
                <a:extLst>
                  <a:ext uri="{FF2B5EF4-FFF2-40B4-BE49-F238E27FC236}">
                    <a16:creationId xmlns:a16="http://schemas.microsoft.com/office/drawing/2014/main" id="{801D13E3-DC6F-1EFE-3393-D49C36AB98E6}"/>
                  </a:ext>
                </a:extLst>
              </p:cNvPr>
              <p:cNvSpPr txBox="1"/>
              <p:nvPr/>
            </p:nvSpPr>
            <p:spPr>
              <a:xfrm>
                <a:off x="3608615" y="1055914"/>
                <a:ext cx="252412" cy="3282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A</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19" name="Gruppo 18">
              <a:extLst>
                <a:ext uri="{FF2B5EF4-FFF2-40B4-BE49-F238E27FC236}">
                  <a16:creationId xmlns:a16="http://schemas.microsoft.com/office/drawing/2014/main" id="{1A33D6B4-CB50-BAE8-3573-0C76D8129835}"/>
                </a:ext>
              </a:extLst>
            </p:cNvPr>
            <p:cNvGrpSpPr/>
            <p:nvPr/>
          </p:nvGrpSpPr>
          <p:grpSpPr>
            <a:xfrm>
              <a:off x="5905304" y="4855857"/>
              <a:ext cx="1988143" cy="1538104"/>
              <a:chOff x="2581" y="0"/>
              <a:chExt cx="1480598" cy="1145422"/>
            </a:xfrm>
          </p:grpSpPr>
          <p:grpSp>
            <p:nvGrpSpPr>
              <p:cNvPr id="69" name="Gruppo 68">
                <a:extLst>
                  <a:ext uri="{FF2B5EF4-FFF2-40B4-BE49-F238E27FC236}">
                    <a16:creationId xmlns:a16="http://schemas.microsoft.com/office/drawing/2014/main" id="{00345ECC-CE40-D842-9F1A-79F9EE9EA45E}"/>
                  </a:ext>
                </a:extLst>
              </p:cNvPr>
              <p:cNvGrpSpPr/>
              <p:nvPr/>
            </p:nvGrpSpPr>
            <p:grpSpPr>
              <a:xfrm>
                <a:off x="568779" y="0"/>
                <a:ext cx="914400" cy="914400"/>
                <a:chOff x="0" y="0"/>
                <a:chExt cx="914400" cy="914400"/>
              </a:xfrm>
            </p:grpSpPr>
            <p:sp>
              <p:nvSpPr>
                <p:cNvPr id="71" name="Arco 70">
                  <a:extLst>
                    <a:ext uri="{FF2B5EF4-FFF2-40B4-BE49-F238E27FC236}">
                      <a16:creationId xmlns:a16="http://schemas.microsoft.com/office/drawing/2014/main" id="{61C91A46-2303-051A-0DD6-49E87B1B863E}"/>
                    </a:ext>
                  </a:extLst>
                </p:cNvPr>
                <p:cNvSpPr/>
                <p:nvPr/>
              </p:nvSpPr>
              <p:spPr>
                <a:xfrm rot="19809789">
                  <a:off x="0" y="0"/>
                  <a:ext cx="914400" cy="914400"/>
                </a:xfrm>
                <a:prstGeom prst="arc">
                  <a:avLst>
                    <a:gd name="adj1" fmla="val 10554863"/>
                    <a:gd name="adj2" fmla="val 15624732"/>
                  </a:avLst>
                </a:prstGeom>
                <a:ln w="19050" cap="rnd">
                  <a:solidFill>
                    <a:srgbClr val="BC2E29"/>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72" name="Connettore diritto 71">
                  <a:extLst>
                    <a:ext uri="{FF2B5EF4-FFF2-40B4-BE49-F238E27FC236}">
                      <a16:creationId xmlns:a16="http://schemas.microsoft.com/office/drawing/2014/main" id="{ADC90C0C-F743-EF4C-90CE-4F96FDF23CD5}"/>
                    </a:ext>
                  </a:extLst>
                </p:cNvPr>
                <p:cNvCxnSpPr/>
                <p:nvPr/>
              </p:nvCxnSpPr>
              <p:spPr>
                <a:xfrm flipH="1">
                  <a:off x="156210" y="103632"/>
                  <a:ext cx="14111" cy="45155"/>
                </a:xfrm>
                <a:prstGeom prst="line">
                  <a:avLst/>
                </a:prstGeom>
                <a:ln w="9525" cap="rnd">
                  <a:solidFill>
                    <a:srgbClr val="BC2E29"/>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8585155E-5FA4-00FD-169C-2A9B26F421E7}"/>
                    </a:ext>
                  </a:extLst>
                </p:cNvPr>
                <p:cNvCxnSpPr/>
                <p:nvPr/>
              </p:nvCxnSpPr>
              <p:spPr>
                <a:xfrm flipV="1">
                  <a:off x="125730" y="103632"/>
                  <a:ext cx="44450" cy="1016"/>
                </a:xfrm>
                <a:prstGeom prst="line">
                  <a:avLst/>
                </a:prstGeom>
                <a:ln w="9525" cap="rnd">
                  <a:solidFill>
                    <a:srgbClr val="BC2E29"/>
                  </a:solidFill>
                </a:ln>
              </p:spPr>
              <p:style>
                <a:lnRef idx="1">
                  <a:schemeClr val="accent1"/>
                </a:lnRef>
                <a:fillRef idx="0">
                  <a:schemeClr val="accent1"/>
                </a:fillRef>
                <a:effectRef idx="0">
                  <a:schemeClr val="accent1"/>
                </a:effectRef>
                <a:fontRef idx="minor">
                  <a:schemeClr val="tx1"/>
                </a:fontRef>
              </p:style>
            </p:cxnSp>
          </p:grpSp>
          <p:sp>
            <p:nvSpPr>
              <p:cNvPr id="70" name="Casella di testo 829">
                <a:extLst>
                  <a:ext uri="{FF2B5EF4-FFF2-40B4-BE49-F238E27FC236}">
                    <a16:creationId xmlns:a16="http://schemas.microsoft.com/office/drawing/2014/main" id="{01E9A14A-453A-DC78-54F5-AC40AEFCAA59}"/>
                  </a:ext>
                </a:extLst>
              </p:cNvPr>
              <p:cNvSpPr txBox="1"/>
              <p:nvPr/>
            </p:nvSpPr>
            <p:spPr>
              <a:xfrm>
                <a:off x="2581" y="730536"/>
                <a:ext cx="1383857" cy="41488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GB" sz="1600">
                    <a:effectLst/>
                    <a:latin typeface="Arial Rounded MT" panose="02000506050000020004" pitchFamily="2" charset="0"/>
                    <a:ea typeface="Calibri" panose="020F0502020204030204" pitchFamily="34" charset="0"/>
                    <a:cs typeface="Arial" panose="020B0604020202020204" pitchFamily="34" charset="0"/>
                  </a:rPr>
                  <a:t>Central hinge</a:t>
                </a:r>
                <a:endParaRPr lang="en-GB" sz="1600">
                  <a:effectLst/>
                  <a:latin typeface="Helvetica" panose="020B0604020202020204" pitchFamily="34" charset="0"/>
                  <a:ea typeface="Calibri" panose="020F0502020204030204" pitchFamily="34" charset="0"/>
                  <a:cs typeface="Arial" panose="020B0604020202020204" pitchFamily="34" charset="0"/>
                </a:endParaRPr>
              </a:p>
              <a:p>
                <a:pPr algn="ctr">
                  <a:lnSpc>
                    <a:spcPct val="107000"/>
                  </a:lnSpc>
                  <a:spcAft>
                    <a:spcPts val="600"/>
                  </a:spcAft>
                </a:pPr>
                <a:r>
                  <a:rPr lang="en-GB" sz="1600">
                    <a:effectLst/>
                    <a:latin typeface="Arial Rounded MT" panose="02000506050000020004" pitchFamily="2" charset="0"/>
                    <a:ea typeface="Calibri" panose="020F0502020204030204" pitchFamily="34" charset="0"/>
                    <a:cs typeface="Arial" panose="020B0604020202020204" pitchFamily="34" charset="0"/>
                  </a:rPr>
                  <a:t>(pin-</a:t>
                </a:r>
                <a:r>
                  <a:rPr lang="en-GB" sz="1600" err="1">
                    <a:effectLst/>
                    <a:latin typeface="Arial Rounded MT" panose="02000506050000020004" pitchFamily="2" charset="0"/>
                    <a:ea typeface="Calibri" panose="020F0502020204030204" pitchFamily="34" charset="0"/>
                    <a:cs typeface="Arial" panose="020B0604020202020204" pitchFamily="34" charset="0"/>
                  </a:rPr>
                  <a:t>footpeg</a:t>
                </a:r>
                <a:r>
                  <a:rPr lang="en-GB" sz="1600">
                    <a:effectLst/>
                    <a:latin typeface="Arial Rounded MT" panose="02000506050000020004" pitchFamily="2" charset="0"/>
                    <a:ea typeface="Calibri" panose="020F0502020204030204" pitchFamily="34" charset="0"/>
                    <a:cs typeface="Arial" panose="020B0604020202020204" pitchFamily="34" charset="0"/>
                  </a:rPr>
                  <a:t> axis)</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9" name="Gruppo 88">
              <a:extLst>
                <a:ext uri="{FF2B5EF4-FFF2-40B4-BE49-F238E27FC236}">
                  <a16:creationId xmlns:a16="http://schemas.microsoft.com/office/drawing/2014/main" id="{192AB666-1D46-E3EE-364F-C42FD7333B25}"/>
                </a:ext>
              </a:extLst>
            </p:cNvPr>
            <p:cNvGrpSpPr/>
            <p:nvPr/>
          </p:nvGrpSpPr>
          <p:grpSpPr>
            <a:xfrm>
              <a:off x="5186432" y="2984875"/>
              <a:ext cx="1445287" cy="1600495"/>
              <a:chOff x="5186432" y="2984875"/>
              <a:chExt cx="1445287" cy="1600495"/>
            </a:xfrm>
          </p:grpSpPr>
          <p:grpSp>
            <p:nvGrpSpPr>
              <p:cNvPr id="64" name="Gruppo 63">
                <a:extLst>
                  <a:ext uri="{FF2B5EF4-FFF2-40B4-BE49-F238E27FC236}">
                    <a16:creationId xmlns:a16="http://schemas.microsoft.com/office/drawing/2014/main" id="{494184CF-F210-EADA-688D-BF7D2C73BCDE}"/>
                  </a:ext>
                </a:extLst>
              </p:cNvPr>
              <p:cNvGrpSpPr/>
              <p:nvPr/>
            </p:nvGrpSpPr>
            <p:grpSpPr>
              <a:xfrm rot="8499255">
                <a:off x="5375782" y="3357515"/>
                <a:ext cx="1227880" cy="1227855"/>
                <a:chOff x="0" y="0"/>
                <a:chExt cx="914400" cy="914400"/>
              </a:xfrm>
            </p:grpSpPr>
            <p:sp>
              <p:nvSpPr>
                <p:cNvPr id="66" name="Arco 65">
                  <a:extLst>
                    <a:ext uri="{FF2B5EF4-FFF2-40B4-BE49-F238E27FC236}">
                      <a16:creationId xmlns:a16="http://schemas.microsoft.com/office/drawing/2014/main" id="{D789EA2E-1B08-3F56-2C75-77865F46A94F}"/>
                    </a:ext>
                  </a:extLst>
                </p:cNvPr>
                <p:cNvSpPr/>
                <p:nvPr/>
              </p:nvSpPr>
              <p:spPr>
                <a:xfrm rot="19809789">
                  <a:off x="0" y="0"/>
                  <a:ext cx="914400" cy="914400"/>
                </a:xfrm>
                <a:prstGeom prst="arc">
                  <a:avLst>
                    <a:gd name="adj1" fmla="val 12262782"/>
                    <a:gd name="adj2" fmla="val 15624732"/>
                  </a:avLst>
                </a:prstGeom>
                <a:ln w="19050" cap="rnd">
                  <a:solidFill>
                    <a:srgbClr val="BC2E29"/>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67" name="Connettore diritto 66">
                  <a:extLst>
                    <a:ext uri="{FF2B5EF4-FFF2-40B4-BE49-F238E27FC236}">
                      <a16:creationId xmlns:a16="http://schemas.microsoft.com/office/drawing/2014/main" id="{C46C91CB-E796-9483-41B3-3B7132ACFEE0}"/>
                    </a:ext>
                  </a:extLst>
                </p:cNvPr>
                <p:cNvCxnSpPr/>
                <p:nvPr/>
              </p:nvCxnSpPr>
              <p:spPr>
                <a:xfrm flipH="1">
                  <a:off x="156210" y="103632"/>
                  <a:ext cx="14111" cy="45155"/>
                </a:xfrm>
                <a:prstGeom prst="line">
                  <a:avLst/>
                </a:prstGeom>
                <a:ln w="19050" cap="rnd">
                  <a:solidFill>
                    <a:srgbClr val="BC2E29"/>
                  </a:solidFill>
                </a:ln>
              </p:spPr>
              <p:style>
                <a:lnRef idx="1">
                  <a:schemeClr val="accent1"/>
                </a:lnRef>
                <a:fillRef idx="0">
                  <a:schemeClr val="accent1"/>
                </a:fillRef>
                <a:effectRef idx="0">
                  <a:schemeClr val="accent1"/>
                </a:effectRef>
                <a:fontRef idx="minor">
                  <a:schemeClr val="tx1"/>
                </a:fontRef>
              </p:style>
            </p:cxnSp>
            <p:cxnSp>
              <p:nvCxnSpPr>
                <p:cNvPr id="68" name="Connettore diritto 67">
                  <a:extLst>
                    <a:ext uri="{FF2B5EF4-FFF2-40B4-BE49-F238E27FC236}">
                      <a16:creationId xmlns:a16="http://schemas.microsoft.com/office/drawing/2014/main" id="{E4AB74A6-DE8C-2559-5551-F667F8CFB737}"/>
                    </a:ext>
                  </a:extLst>
                </p:cNvPr>
                <p:cNvCxnSpPr/>
                <p:nvPr/>
              </p:nvCxnSpPr>
              <p:spPr>
                <a:xfrm flipV="1">
                  <a:off x="125730" y="103632"/>
                  <a:ext cx="44450" cy="1016"/>
                </a:xfrm>
                <a:prstGeom prst="line">
                  <a:avLst/>
                </a:prstGeom>
                <a:ln w="19050" cap="rnd">
                  <a:solidFill>
                    <a:srgbClr val="BC2E29"/>
                  </a:solidFill>
                </a:ln>
              </p:spPr>
              <p:style>
                <a:lnRef idx="1">
                  <a:schemeClr val="accent1"/>
                </a:lnRef>
                <a:fillRef idx="0">
                  <a:schemeClr val="accent1"/>
                </a:fillRef>
                <a:effectRef idx="0">
                  <a:schemeClr val="accent1"/>
                </a:effectRef>
                <a:fontRef idx="minor">
                  <a:schemeClr val="tx1"/>
                </a:fontRef>
              </p:style>
            </p:cxnSp>
          </p:grpSp>
          <p:sp>
            <p:nvSpPr>
              <p:cNvPr id="65" name="Casella di testo 834">
                <a:extLst>
                  <a:ext uri="{FF2B5EF4-FFF2-40B4-BE49-F238E27FC236}">
                    <a16:creationId xmlns:a16="http://schemas.microsoft.com/office/drawing/2014/main" id="{C75825F8-0731-9978-0665-16814F9C505D}"/>
                  </a:ext>
                </a:extLst>
              </p:cNvPr>
              <p:cNvSpPr txBox="1"/>
              <p:nvPr/>
            </p:nvSpPr>
            <p:spPr>
              <a:xfrm>
                <a:off x="5186432" y="2984875"/>
                <a:ext cx="1445287" cy="605413"/>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GB" sz="1600">
                    <a:effectLst/>
                    <a:latin typeface="Arial Rounded MT" panose="02000506050000020004" pitchFamily="2" charset="0"/>
                    <a:ea typeface="Calibri" panose="020F0502020204030204" pitchFamily="34" charset="0"/>
                    <a:cs typeface="Arial" panose="020B0604020202020204" pitchFamily="34" charset="0"/>
                  </a:rPr>
                  <a:t>Internal hinge joint</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21" name="Gruppo 20">
              <a:extLst>
                <a:ext uri="{FF2B5EF4-FFF2-40B4-BE49-F238E27FC236}">
                  <a16:creationId xmlns:a16="http://schemas.microsoft.com/office/drawing/2014/main" id="{D736A4B0-A5E4-47FF-C42B-D25211272DDE}"/>
                </a:ext>
              </a:extLst>
            </p:cNvPr>
            <p:cNvGrpSpPr/>
            <p:nvPr/>
          </p:nvGrpSpPr>
          <p:grpSpPr>
            <a:xfrm>
              <a:off x="8730289" y="2838902"/>
              <a:ext cx="1705353" cy="379261"/>
              <a:chOff x="0" y="5649"/>
              <a:chExt cx="1270000" cy="282435"/>
            </a:xfrm>
          </p:grpSpPr>
          <p:sp>
            <p:nvSpPr>
              <p:cNvPr id="54" name="Casella di testo 836">
                <a:extLst>
                  <a:ext uri="{FF2B5EF4-FFF2-40B4-BE49-F238E27FC236}">
                    <a16:creationId xmlns:a16="http://schemas.microsoft.com/office/drawing/2014/main" id="{9F01705F-B2A7-C13F-188D-F8545F576A4F}"/>
                  </a:ext>
                </a:extLst>
              </p:cNvPr>
              <p:cNvSpPr txBox="1"/>
              <p:nvPr/>
            </p:nvSpPr>
            <p:spPr>
              <a:xfrm rot="20145932">
                <a:off x="0" y="13608"/>
                <a:ext cx="1270000" cy="23489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GB" sz="1600">
                    <a:effectLst/>
                    <a:latin typeface="Arial Rounded MT" panose="02000506050000020004" pitchFamily="2" charset="0"/>
                    <a:ea typeface="Calibri" panose="020F0502020204030204" pitchFamily="34" charset="0"/>
                    <a:cs typeface="Arial" panose="020B0604020202020204" pitchFamily="34" charset="0"/>
                  </a:rPr>
                  <a:t>To brake pump</a:t>
                </a:r>
                <a:endParaRPr lang="en-GB" sz="2000">
                  <a:effectLst/>
                  <a:latin typeface="Helvetica" panose="020B0604020202020204" pitchFamily="34" charset="0"/>
                  <a:ea typeface="Calibri" panose="020F0502020204030204" pitchFamily="34" charset="0"/>
                  <a:cs typeface="Arial" panose="020B0604020202020204" pitchFamily="34" charset="0"/>
                </a:endParaRPr>
              </a:p>
            </p:txBody>
          </p:sp>
          <p:grpSp>
            <p:nvGrpSpPr>
              <p:cNvPr id="55" name="Gruppo 54">
                <a:extLst>
                  <a:ext uri="{FF2B5EF4-FFF2-40B4-BE49-F238E27FC236}">
                    <a16:creationId xmlns:a16="http://schemas.microsoft.com/office/drawing/2014/main" id="{99AC0582-7A86-FD0D-94B1-AD5B964CF956}"/>
                  </a:ext>
                </a:extLst>
              </p:cNvPr>
              <p:cNvGrpSpPr/>
              <p:nvPr/>
            </p:nvGrpSpPr>
            <p:grpSpPr>
              <a:xfrm>
                <a:off x="157300" y="5649"/>
                <a:ext cx="449272" cy="282435"/>
                <a:chOff x="-5986" y="5649"/>
                <a:chExt cx="449272" cy="282435"/>
              </a:xfrm>
            </p:grpSpPr>
            <p:grpSp>
              <p:nvGrpSpPr>
                <p:cNvPr id="60" name="Gruppo 59">
                  <a:extLst>
                    <a:ext uri="{FF2B5EF4-FFF2-40B4-BE49-F238E27FC236}">
                      <a16:creationId xmlns:a16="http://schemas.microsoft.com/office/drawing/2014/main" id="{6A2D5675-053C-318D-69E0-1D4DE1BE2D90}"/>
                    </a:ext>
                  </a:extLst>
                </p:cNvPr>
                <p:cNvGrpSpPr/>
                <p:nvPr/>
              </p:nvGrpSpPr>
              <p:grpSpPr>
                <a:xfrm rot="385418">
                  <a:off x="398695" y="34549"/>
                  <a:ext cx="44591" cy="45155"/>
                  <a:chOff x="125730" y="103632"/>
                  <a:chExt cx="44591" cy="45155"/>
                </a:xfrm>
              </p:grpSpPr>
              <p:cxnSp>
                <p:nvCxnSpPr>
                  <p:cNvPr id="62" name="Connettore diritto 61">
                    <a:extLst>
                      <a:ext uri="{FF2B5EF4-FFF2-40B4-BE49-F238E27FC236}">
                        <a16:creationId xmlns:a16="http://schemas.microsoft.com/office/drawing/2014/main" id="{4F876ADC-F6DC-6290-BB39-440A292A31AC}"/>
                      </a:ext>
                    </a:extLst>
                  </p:cNvPr>
                  <p:cNvCxnSpPr/>
                  <p:nvPr/>
                </p:nvCxnSpPr>
                <p:spPr>
                  <a:xfrm flipH="1">
                    <a:off x="156210" y="103632"/>
                    <a:ext cx="14111" cy="45155"/>
                  </a:xfrm>
                  <a:prstGeom prst="line">
                    <a:avLst/>
                  </a:prstGeom>
                  <a:ln w="28575" cap="rnd">
                    <a:solidFill>
                      <a:srgbClr val="BC2E29"/>
                    </a:solidFill>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96BA5EEE-CF96-9687-059A-3C19761AA0FC}"/>
                      </a:ext>
                    </a:extLst>
                  </p:cNvPr>
                  <p:cNvCxnSpPr/>
                  <p:nvPr/>
                </p:nvCxnSpPr>
                <p:spPr>
                  <a:xfrm flipV="1">
                    <a:off x="125730" y="103632"/>
                    <a:ext cx="44450" cy="1016"/>
                  </a:xfrm>
                  <a:prstGeom prst="line">
                    <a:avLst/>
                  </a:prstGeom>
                  <a:ln w="28575" cap="rnd">
                    <a:solidFill>
                      <a:srgbClr val="BC2E29"/>
                    </a:solidFill>
                  </a:ln>
                </p:spPr>
                <p:style>
                  <a:lnRef idx="1">
                    <a:schemeClr val="accent1"/>
                  </a:lnRef>
                  <a:fillRef idx="0">
                    <a:schemeClr val="accent1"/>
                  </a:fillRef>
                  <a:effectRef idx="0">
                    <a:schemeClr val="accent1"/>
                  </a:effectRef>
                  <a:fontRef idx="minor">
                    <a:schemeClr val="tx1"/>
                  </a:fontRef>
                </p:style>
              </p:cxnSp>
            </p:grpSp>
            <p:cxnSp>
              <p:nvCxnSpPr>
                <p:cNvPr id="61" name="Connettore diritto 60">
                  <a:extLst>
                    <a:ext uri="{FF2B5EF4-FFF2-40B4-BE49-F238E27FC236}">
                      <a16:creationId xmlns:a16="http://schemas.microsoft.com/office/drawing/2014/main" id="{1A0440D0-2DD0-673B-28BC-A69AEE314B90}"/>
                    </a:ext>
                  </a:extLst>
                </p:cNvPr>
                <p:cNvCxnSpPr/>
                <p:nvPr/>
              </p:nvCxnSpPr>
              <p:spPr>
                <a:xfrm rot="5950192">
                  <a:off x="66953" y="-67290"/>
                  <a:ext cx="282435" cy="428313"/>
                </a:xfrm>
                <a:prstGeom prst="line">
                  <a:avLst/>
                </a:prstGeom>
                <a:ln w="28575" cap="rnd">
                  <a:solidFill>
                    <a:srgbClr val="BC2E29"/>
                  </a:solidFill>
                </a:ln>
              </p:spPr>
              <p:style>
                <a:lnRef idx="1">
                  <a:schemeClr val="accent1"/>
                </a:lnRef>
                <a:fillRef idx="0">
                  <a:schemeClr val="accent1"/>
                </a:fillRef>
                <a:effectRef idx="0">
                  <a:schemeClr val="accent1"/>
                </a:effectRef>
                <a:fontRef idx="minor">
                  <a:schemeClr val="tx1"/>
                </a:fontRef>
              </p:style>
            </p:cxnSp>
          </p:grpSp>
        </p:grpSp>
        <p:sp>
          <p:nvSpPr>
            <p:cNvPr id="26" name="Casella di testo 842">
              <a:extLst>
                <a:ext uri="{FF2B5EF4-FFF2-40B4-BE49-F238E27FC236}">
                  <a16:creationId xmlns:a16="http://schemas.microsoft.com/office/drawing/2014/main" id="{0BF7DA8D-CE7D-E6FD-06CE-F32712779192}"/>
                </a:ext>
              </a:extLst>
            </p:cNvPr>
            <p:cNvSpPr txBox="1"/>
            <p:nvPr/>
          </p:nvSpPr>
          <p:spPr>
            <a:xfrm>
              <a:off x="9318006" y="5908835"/>
              <a:ext cx="1445287" cy="367159"/>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GB" sz="1600">
                  <a:effectLst/>
                  <a:latin typeface="Arial Rounded MT" panose="02000506050000020004" pitchFamily="2" charset="0"/>
                  <a:ea typeface="Calibri" panose="020F0502020204030204" pitchFamily="34" charset="0"/>
                  <a:cs typeface="Arial" panose="020B0604020202020204" pitchFamily="34" charset="0"/>
                </a:rPr>
                <a:t>Brake pedal</a:t>
              </a:r>
              <a:endParaRPr lang="en-GB" sz="2000">
                <a:effectLst/>
                <a:latin typeface="Helvetica" panose="020B0604020202020204" pitchFamily="34" charset="0"/>
                <a:ea typeface="Calibri" panose="020F0502020204030204" pitchFamily="34" charset="0"/>
                <a:cs typeface="Arial" panose="020B0604020202020204" pitchFamily="34" charset="0"/>
              </a:endParaRPr>
            </a:p>
          </p:txBody>
        </p:sp>
        <p:grpSp>
          <p:nvGrpSpPr>
            <p:cNvPr id="27" name="Gruppo 26">
              <a:extLst>
                <a:ext uri="{FF2B5EF4-FFF2-40B4-BE49-F238E27FC236}">
                  <a16:creationId xmlns:a16="http://schemas.microsoft.com/office/drawing/2014/main" id="{369589C8-39C9-D291-8B91-4AE1A30DF0F7}"/>
                </a:ext>
              </a:extLst>
            </p:cNvPr>
            <p:cNvGrpSpPr/>
            <p:nvPr/>
          </p:nvGrpSpPr>
          <p:grpSpPr>
            <a:xfrm>
              <a:off x="9877894" y="3250111"/>
              <a:ext cx="1922972" cy="367159"/>
              <a:chOff x="-48877" y="1632"/>
              <a:chExt cx="1432064" cy="273423"/>
            </a:xfrm>
          </p:grpSpPr>
          <p:sp>
            <p:nvSpPr>
              <p:cNvPr id="51" name="Casella di testo 843">
                <a:extLst>
                  <a:ext uri="{FF2B5EF4-FFF2-40B4-BE49-F238E27FC236}">
                    <a16:creationId xmlns:a16="http://schemas.microsoft.com/office/drawing/2014/main" id="{B0BC5614-6ACA-6198-A5D9-23C32DD8907A}"/>
                  </a:ext>
                </a:extLst>
              </p:cNvPr>
              <p:cNvSpPr txBox="1"/>
              <p:nvPr/>
            </p:nvSpPr>
            <p:spPr>
              <a:xfrm>
                <a:off x="683293" y="1632"/>
                <a:ext cx="699894" cy="273423"/>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GB" sz="1600">
                    <a:effectLst/>
                    <a:latin typeface="Arial Rounded MT" panose="02000506050000020004" pitchFamily="2" charset="0"/>
                    <a:ea typeface="Calibri" panose="020F0502020204030204" pitchFamily="34" charset="0"/>
                    <a:cs typeface="Arial" panose="020B0604020202020204" pitchFamily="34" charset="0"/>
                  </a:rPr>
                  <a:t>Upper screw</a:t>
                </a:r>
                <a:endParaRPr lang="en-GB" sz="2000">
                  <a:effectLst/>
                  <a:latin typeface="Helvetica" panose="020B0604020202020204" pitchFamily="34" charset="0"/>
                  <a:ea typeface="Calibri" panose="020F0502020204030204" pitchFamily="34" charset="0"/>
                  <a:cs typeface="Arial" panose="020B0604020202020204" pitchFamily="34" charset="0"/>
                </a:endParaRPr>
              </a:p>
            </p:txBody>
          </p:sp>
          <p:cxnSp>
            <p:nvCxnSpPr>
              <p:cNvPr id="52" name="Connettore diritto 51">
                <a:extLst>
                  <a:ext uri="{FF2B5EF4-FFF2-40B4-BE49-F238E27FC236}">
                    <a16:creationId xmlns:a16="http://schemas.microsoft.com/office/drawing/2014/main" id="{467D2071-D5CB-27B4-130E-C3F9949BE462}"/>
                  </a:ext>
                </a:extLst>
              </p:cNvPr>
              <p:cNvCxnSpPr/>
              <p:nvPr/>
            </p:nvCxnSpPr>
            <p:spPr>
              <a:xfrm rot="5400000">
                <a:off x="327592" y="-249602"/>
                <a:ext cx="0" cy="752937"/>
              </a:xfrm>
              <a:prstGeom prst="line">
                <a:avLst/>
              </a:prstGeom>
              <a:ln w="19050" cap="rnd">
                <a:solidFill>
                  <a:srgbClr val="BC2E29"/>
                </a:solidFill>
                <a:prstDash val="lgDashDot"/>
              </a:ln>
            </p:spPr>
            <p:style>
              <a:lnRef idx="1">
                <a:schemeClr val="accent1"/>
              </a:lnRef>
              <a:fillRef idx="0">
                <a:schemeClr val="accent1"/>
              </a:fillRef>
              <a:effectRef idx="0">
                <a:schemeClr val="accent1"/>
              </a:effectRef>
              <a:fontRef idx="minor">
                <a:schemeClr val="tx1"/>
              </a:fontRef>
            </p:style>
          </p:cxnSp>
        </p:grpSp>
        <p:grpSp>
          <p:nvGrpSpPr>
            <p:cNvPr id="29" name="Gruppo 28">
              <a:extLst>
                <a:ext uri="{FF2B5EF4-FFF2-40B4-BE49-F238E27FC236}">
                  <a16:creationId xmlns:a16="http://schemas.microsoft.com/office/drawing/2014/main" id="{93CA3A61-86C0-9B80-0B54-45559B46737D}"/>
                </a:ext>
              </a:extLst>
            </p:cNvPr>
            <p:cNvGrpSpPr/>
            <p:nvPr/>
          </p:nvGrpSpPr>
          <p:grpSpPr>
            <a:xfrm>
              <a:off x="10552885" y="4725190"/>
              <a:ext cx="811815" cy="1110209"/>
              <a:chOff x="-19731" y="664"/>
              <a:chExt cx="604570" cy="826771"/>
            </a:xfrm>
          </p:grpSpPr>
          <p:grpSp>
            <p:nvGrpSpPr>
              <p:cNvPr id="47" name="Gruppo 46">
                <a:extLst>
                  <a:ext uri="{FF2B5EF4-FFF2-40B4-BE49-F238E27FC236}">
                    <a16:creationId xmlns:a16="http://schemas.microsoft.com/office/drawing/2014/main" id="{354DF91F-E576-2B0D-319A-F5C121FA5654}"/>
                  </a:ext>
                </a:extLst>
              </p:cNvPr>
              <p:cNvGrpSpPr/>
              <p:nvPr/>
            </p:nvGrpSpPr>
            <p:grpSpPr>
              <a:xfrm>
                <a:off x="-19731" y="664"/>
                <a:ext cx="517007" cy="491836"/>
                <a:chOff x="-19731" y="486"/>
                <a:chExt cx="517007" cy="360000"/>
              </a:xfrm>
            </p:grpSpPr>
            <p:cxnSp>
              <p:nvCxnSpPr>
                <p:cNvPr id="49" name="Connettore diritto 48">
                  <a:extLst>
                    <a:ext uri="{FF2B5EF4-FFF2-40B4-BE49-F238E27FC236}">
                      <a16:creationId xmlns:a16="http://schemas.microsoft.com/office/drawing/2014/main" id="{D47EF7D7-B380-0BED-2DD9-E17816A55CBD}"/>
                    </a:ext>
                  </a:extLst>
                </p:cNvPr>
                <p:cNvCxnSpPr>
                  <a:cxnSpLocks/>
                </p:cNvCxnSpPr>
                <p:nvPr/>
              </p:nvCxnSpPr>
              <p:spPr>
                <a:xfrm>
                  <a:off x="238460" y="486"/>
                  <a:ext cx="0" cy="360000"/>
                </a:xfrm>
                <a:prstGeom prst="line">
                  <a:avLst/>
                </a:prstGeom>
                <a:ln w="19050" cap="rnd">
                  <a:solidFill>
                    <a:srgbClr val="BC2E29"/>
                  </a:solidFill>
                  <a:prstDash val="lgDashDot"/>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67DC372A-CC97-D3AD-177D-5FC1ACE2F28D}"/>
                    </a:ext>
                  </a:extLst>
                </p:cNvPr>
                <p:cNvCxnSpPr>
                  <a:cxnSpLocks/>
                </p:cNvCxnSpPr>
                <p:nvPr/>
              </p:nvCxnSpPr>
              <p:spPr>
                <a:xfrm>
                  <a:off x="-19731" y="179556"/>
                  <a:ext cx="517007" cy="0"/>
                </a:xfrm>
                <a:prstGeom prst="line">
                  <a:avLst/>
                </a:prstGeom>
                <a:ln w="19050" cap="rnd">
                  <a:solidFill>
                    <a:srgbClr val="BC2E29"/>
                  </a:solidFill>
                  <a:prstDash val="lgDashDot"/>
                </a:ln>
              </p:spPr>
              <p:style>
                <a:lnRef idx="1">
                  <a:schemeClr val="accent1"/>
                </a:lnRef>
                <a:fillRef idx="0">
                  <a:schemeClr val="accent1"/>
                </a:fillRef>
                <a:effectRef idx="0">
                  <a:schemeClr val="accent1"/>
                </a:effectRef>
                <a:fontRef idx="minor">
                  <a:schemeClr val="tx1"/>
                </a:fontRef>
              </p:style>
            </p:cxnSp>
          </p:grpSp>
          <p:sp>
            <p:nvSpPr>
              <p:cNvPr id="48" name="Casella di testo 850">
                <a:extLst>
                  <a:ext uri="{FF2B5EF4-FFF2-40B4-BE49-F238E27FC236}">
                    <a16:creationId xmlns:a16="http://schemas.microsoft.com/office/drawing/2014/main" id="{DECEED62-3B13-0CFA-62E4-CAFE320BD090}"/>
                  </a:ext>
                </a:extLst>
              </p:cNvPr>
              <p:cNvSpPr txBox="1"/>
              <p:nvPr/>
            </p:nvSpPr>
            <p:spPr>
              <a:xfrm>
                <a:off x="37247" y="554012"/>
                <a:ext cx="547592" cy="273423"/>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GB" sz="1400">
                    <a:effectLst/>
                    <a:latin typeface="Arial Rounded MT" panose="02000506050000020004" pitchFamily="2" charset="0"/>
                    <a:ea typeface="Calibri" panose="020F0502020204030204" pitchFamily="34" charset="0"/>
                    <a:cs typeface="Arial" panose="020B0604020202020204" pitchFamily="34" charset="0"/>
                  </a:rPr>
                  <a:t>Lower screw</a:t>
                </a:r>
                <a:endParaRPr lang="en-GB">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30" name="Gruppo 29">
              <a:extLst>
                <a:ext uri="{FF2B5EF4-FFF2-40B4-BE49-F238E27FC236}">
                  <a16:creationId xmlns:a16="http://schemas.microsoft.com/office/drawing/2014/main" id="{A7069643-6D57-67AE-F402-53ACF7E66DAE}"/>
                </a:ext>
              </a:extLst>
            </p:cNvPr>
            <p:cNvGrpSpPr/>
            <p:nvPr/>
          </p:nvGrpSpPr>
          <p:grpSpPr>
            <a:xfrm>
              <a:off x="10425898" y="4000727"/>
              <a:ext cx="1374968" cy="273423"/>
              <a:chOff x="0" y="0"/>
              <a:chExt cx="1023958" cy="273423"/>
            </a:xfrm>
          </p:grpSpPr>
          <p:cxnSp>
            <p:nvCxnSpPr>
              <p:cNvPr id="44" name="Connettore diritto 43">
                <a:extLst>
                  <a:ext uri="{FF2B5EF4-FFF2-40B4-BE49-F238E27FC236}">
                    <a16:creationId xmlns:a16="http://schemas.microsoft.com/office/drawing/2014/main" id="{F2B186D7-7494-E1D3-F887-27584E75F939}"/>
                  </a:ext>
                </a:extLst>
              </p:cNvPr>
              <p:cNvCxnSpPr>
                <a:cxnSpLocks/>
              </p:cNvCxnSpPr>
              <p:nvPr/>
            </p:nvCxnSpPr>
            <p:spPr>
              <a:xfrm>
                <a:off x="0" y="136071"/>
                <a:ext cx="344831" cy="0"/>
              </a:xfrm>
              <a:prstGeom prst="line">
                <a:avLst/>
              </a:prstGeom>
              <a:ln w="9525" cap="rnd">
                <a:solidFill>
                  <a:srgbClr val="BC2E29"/>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5" name="Casella di testo 853">
                <a:extLst>
                  <a:ext uri="{FF2B5EF4-FFF2-40B4-BE49-F238E27FC236}">
                    <a16:creationId xmlns:a16="http://schemas.microsoft.com/office/drawing/2014/main" id="{AFB387BD-7927-ED9B-750F-64B1810ED214}"/>
                  </a:ext>
                </a:extLst>
              </p:cNvPr>
              <p:cNvSpPr txBox="1"/>
              <p:nvPr/>
            </p:nvSpPr>
            <p:spPr>
              <a:xfrm>
                <a:off x="396900" y="0"/>
                <a:ext cx="627058" cy="273423"/>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Holder plate</a:t>
                </a:r>
                <a:endParaRPr lang="en-GB" sz="200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31" name="Gruppo 30">
              <a:extLst>
                <a:ext uri="{FF2B5EF4-FFF2-40B4-BE49-F238E27FC236}">
                  <a16:creationId xmlns:a16="http://schemas.microsoft.com/office/drawing/2014/main" id="{8711FAB0-420F-D335-B604-59971C2E52A4}"/>
                </a:ext>
              </a:extLst>
            </p:cNvPr>
            <p:cNvGrpSpPr/>
            <p:nvPr/>
          </p:nvGrpSpPr>
          <p:grpSpPr>
            <a:xfrm>
              <a:off x="4952628" y="4329857"/>
              <a:ext cx="1667653" cy="273423"/>
              <a:chOff x="506866" y="-102089"/>
              <a:chExt cx="1241924" cy="273423"/>
            </a:xfrm>
          </p:grpSpPr>
          <p:cxnSp>
            <p:nvCxnSpPr>
              <p:cNvPr id="41" name="Connettore diritto 40">
                <a:extLst>
                  <a:ext uri="{FF2B5EF4-FFF2-40B4-BE49-F238E27FC236}">
                    <a16:creationId xmlns:a16="http://schemas.microsoft.com/office/drawing/2014/main" id="{42B42ACF-38C2-FF7E-A766-C58162175847}"/>
                  </a:ext>
                </a:extLst>
              </p:cNvPr>
              <p:cNvCxnSpPr/>
              <p:nvPr/>
            </p:nvCxnSpPr>
            <p:spPr>
              <a:xfrm flipH="1" flipV="1">
                <a:off x="1045029" y="146957"/>
                <a:ext cx="703761" cy="0"/>
              </a:xfrm>
              <a:prstGeom prst="line">
                <a:avLst/>
              </a:prstGeom>
              <a:ln w="19050" cap="rnd">
                <a:solidFill>
                  <a:srgbClr val="BC2E29"/>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2" name="Casella di testo 854">
                <a:extLst>
                  <a:ext uri="{FF2B5EF4-FFF2-40B4-BE49-F238E27FC236}">
                    <a16:creationId xmlns:a16="http://schemas.microsoft.com/office/drawing/2014/main" id="{EEA901AA-076C-DB97-9C47-3B4A2E5838D0}"/>
                  </a:ext>
                </a:extLst>
              </p:cNvPr>
              <p:cNvSpPr txBox="1"/>
              <p:nvPr/>
            </p:nvSpPr>
            <p:spPr>
              <a:xfrm>
                <a:off x="506866" y="-102089"/>
                <a:ext cx="1076325" cy="273423"/>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Brake lever</a:t>
                </a:r>
                <a:endParaRPr lang="en-GB" sz="2000">
                  <a:effectLst/>
                  <a:latin typeface="Helvetica" panose="020B0604020202020204" pitchFamily="34" charset="0"/>
                  <a:ea typeface="Calibri" panose="020F0502020204030204" pitchFamily="34" charset="0"/>
                  <a:cs typeface="Arial" panose="020B0604020202020204" pitchFamily="34" charset="0"/>
                </a:endParaRPr>
              </a:p>
            </p:txBody>
          </p:sp>
        </p:grpSp>
        <p:sp>
          <p:nvSpPr>
            <p:cNvPr id="32" name="Casella di testo 855">
              <a:extLst>
                <a:ext uri="{FF2B5EF4-FFF2-40B4-BE49-F238E27FC236}">
                  <a16:creationId xmlns:a16="http://schemas.microsoft.com/office/drawing/2014/main" id="{BCED2CC2-F07C-9C55-5B88-DB67D2989C65}"/>
                </a:ext>
              </a:extLst>
            </p:cNvPr>
            <p:cNvSpPr txBox="1"/>
            <p:nvPr/>
          </p:nvSpPr>
          <p:spPr>
            <a:xfrm rot="20162758">
              <a:off x="6519634" y="3365569"/>
              <a:ext cx="1964953" cy="367159"/>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Brake pump rod</a:t>
              </a:r>
              <a:endParaRPr lang="en-GB" sz="2000">
                <a:effectLst/>
                <a:latin typeface="Helvetica"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41559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hidden="1">
            <a:extLst>
              <a:ext uri="{FF2B5EF4-FFF2-40B4-BE49-F238E27FC236}">
                <a16:creationId xmlns:a16="http://schemas.microsoft.com/office/drawing/2014/main" id="{A6EAD852-3122-48E9-65BF-D3490A68E97B}"/>
              </a:ext>
            </a:extLst>
          </p:cNvPr>
          <p:cNvSpPr txBox="1"/>
          <p:nvPr/>
        </p:nvSpPr>
        <p:spPr>
          <a:xfrm>
            <a:off x="231140" y="589801"/>
            <a:ext cx="464185" cy="1862048"/>
          </a:xfrm>
          <a:prstGeom prst="rect">
            <a:avLst/>
          </a:prstGeom>
          <a:noFill/>
        </p:spPr>
        <p:txBody>
          <a:bodyPr wrap="square" rtlCol="0">
            <a:spAutoFit/>
          </a:bodyPr>
          <a:lstStyle/>
          <a:p>
            <a:pPr algn="ctr"/>
            <a:r>
              <a:rPr lang="it-IT" sz="11500" b="1" dirty="0">
                <a:solidFill>
                  <a:schemeClr val="bg1"/>
                </a:solidFill>
                <a:latin typeface="Arial" panose="020B0604020202020204" pitchFamily="34" charset="0"/>
                <a:cs typeface="Arial" panose="020B0604020202020204" pitchFamily="34" charset="0"/>
              </a:rPr>
              <a:t>3</a:t>
            </a:r>
          </a:p>
        </p:txBody>
      </p:sp>
      <p:grpSp>
        <p:nvGrpSpPr>
          <p:cNvPr id="25" name="Gruppo 24">
            <a:extLst>
              <a:ext uri="{FF2B5EF4-FFF2-40B4-BE49-F238E27FC236}">
                <a16:creationId xmlns:a16="http://schemas.microsoft.com/office/drawing/2014/main" id="{CE82450D-DFB7-DC78-6EDE-B19068C306B9}"/>
              </a:ext>
            </a:extLst>
          </p:cNvPr>
          <p:cNvGrpSpPr/>
          <p:nvPr/>
        </p:nvGrpSpPr>
        <p:grpSpPr>
          <a:xfrm>
            <a:off x="0" y="0"/>
            <a:ext cx="12192000" cy="828000"/>
            <a:chOff x="0" y="0"/>
            <a:chExt cx="12192000" cy="828000"/>
          </a:xfrm>
        </p:grpSpPr>
        <p:sp>
          <p:nvSpPr>
            <p:cNvPr id="4" name="Rettangolo 3">
              <a:extLst>
                <a:ext uri="{FF2B5EF4-FFF2-40B4-BE49-F238E27FC236}">
                  <a16:creationId xmlns:a16="http://schemas.microsoft.com/office/drawing/2014/main" id="{764EDEC8-F001-4A9D-A569-E60DBEA0D08B}"/>
                </a:ext>
              </a:extLst>
            </p:cNvPr>
            <p:cNvSpPr/>
            <p:nvPr/>
          </p:nvSpPr>
          <p:spPr>
            <a:xfrm>
              <a:off x="0" y="0"/>
              <a:ext cx="12192000" cy="828000"/>
            </a:xfrm>
            <a:prstGeom prst="rect">
              <a:avLst/>
            </a:prstGeom>
            <a:solidFill>
              <a:srgbClr val="BC2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7CC8FBE1-6AB6-4F88-A962-655BEDC25858}"/>
                </a:ext>
              </a:extLst>
            </p:cNvPr>
            <p:cNvGrpSpPr/>
            <p:nvPr/>
          </p:nvGrpSpPr>
          <p:grpSpPr>
            <a:xfrm>
              <a:off x="155575" y="26208"/>
              <a:ext cx="2338961" cy="767960"/>
              <a:chOff x="1306740" y="5596290"/>
              <a:chExt cx="2514574" cy="933308"/>
            </a:xfrm>
          </p:grpSpPr>
          <p:sp>
            <p:nvSpPr>
              <p:cNvPr id="7" name="CasellaDiTesto 6">
                <a:extLst>
                  <a:ext uri="{FF2B5EF4-FFF2-40B4-BE49-F238E27FC236}">
                    <a16:creationId xmlns:a16="http://schemas.microsoft.com/office/drawing/2014/main" id="{BCC06B68-F66F-476F-BD40-F0F5EF7A72F6}"/>
                  </a:ext>
                </a:extLst>
              </p:cNvPr>
              <p:cNvSpPr txBox="1"/>
              <p:nvPr/>
            </p:nvSpPr>
            <p:spPr>
              <a:xfrm>
                <a:off x="1318258" y="5596290"/>
                <a:ext cx="2503056" cy="504958"/>
              </a:xfrm>
              <a:prstGeom prst="rect">
                <a:avLst/>
              </a:prstGeom>
              <a:noFill/>
            </p:spPr>
            <p:txBody>
              <a:bodyPr wrap="square" rtlCol="0">
                <a:spAutoFit/>
              </a:bodyPr>
              <a:lstStyle/>
              <a:p>
                <a:r>
                  <a:rPr lang="it-IT" sz="1050" dirty="0">
                    <a:solidFill>
                      <a:schemeClr val="bg1"/>
                    </a:solidFill>
                    <a:latin typeface="Georgia" panose="02040502050405020303" pitchFamily="18" charset="0"/>
                  </a:rPr>
                  <a:t>Chassis and Body Design</a:t>
                </a:r>
              </a:p>
              <a:p>
                <a:r>
                  <a:rPr lang="it-IT" sz="1050" dirty="0">
                    <a:solidFill>
                      <a:schemeClr val="bg1"/>
                    </a:solidFill>
                    <a:latin typeface="Georgia" panose="02040502050405020303" pitchFamily="18" charset="0"/>
                  </a:rPr>
                  <a:t>and </a:t>
                </a:r>
                <a:r>
                  <a:rPr lang="it-IT" sz="1050" dirty="0" err="1">
                    <a:solidFill>
                      <a:schemeClr val="bg1"/>
                    </a:solidFill>
                    <a:latin typeface="Georgia" panose="02040502050405020303" pitchFamily="18" charset="0"/>
                  </a:rPr>
                  <a:t>Manifacturing</a:t>
                </a:r>
                <a:r>
                  <a:rPr lang="it-IT" sz="1050" dirty="0">
                    <a:solidFill>
                      <a:schemeClr val="bg1"/>
                    </a:solidFill>
                    <a:latin typeface="Georgia" panose="02040502050405020303" pitchFamily="18" charset="0"/>
                  </a:rPr>
                  <a:t> M</a:t>
                </a:r>
              </a:p>
            </p:txBody>
          </p:sp>
          <p:sp>
            <p:nvSpPr>
              <p:cNvPr id="9" name="CasellaDiTesto 8">
                <a:extLst>
                  <a:ext uri="{FF2B5EF4-FFF2-40B4-BE49-F238E27FC236}">
                    <a16:creationId xmlns:a16="http://schemas.microsoft.com/office/drawing/2014/main" id="{96EE6FF9-039A-4357-8050-AD7923D4CDA1}"/>
                  </a:ext>
                </a:extLst>
              </p:cNvPr>
              <p:cNvSpPr txBox="1"/>
              <p:nvPr/>
            </p:nvSpPr>
            <p:spPr>
              <a:xfrm>
                <a:off x="1306740" y="6043341"/>
                <a:ext cx="2503055" cy="486257"/>
              </a:xfrm>
              <a:prstGeom prst="rect">
                <a:avLst/>
              </a:prstGeom>
              <a:noFill/>
            </p:spPr>
            <p:txBody>
              <a:bodyPr wrap="square" rtlCol="0" anchor="ctr">
                <a:spAutoFit/>
              </a:bodyPr>
              <a:lstStyle/>
              <a:p>
                <a:r>
                  <a:rPr lang="it-IT" sz="2000" b="1" dirty="0">
                    <a:solidFill>
                      <a:schemeClr val="bg1"/>
                    </a:solidFill>
                    <a:latin typeface="Arial" panose="020B0604020202020204" pitchFamily="34" charset="0"/>
                    <a:cs typeface="Arial" panose="020B0604020202020204" pitchFamily="34" charset="0"/>
                  </a:rPr>
                  <a:t>PROJECT 4</a:t>
                </a:r>
                <a:endParaRPr lang="it-IT" b="1" dirty="0">
                  <a:solidFill>
                    <a:schemeClr val="bg1"/>
                  </a:solidFill>
                  <a:latin typeface="Arial" panose="020B0604020202020204" pitchFamily="34" charset="0"/>
                  <a:cs typeface="Arial" panose="020B0604020202020204" pitchFamily="34" charset="0"/>
                </a:endParaRPr>
              </a:p>
            </p:txBody>
          </p:sp>
        </p:grpSp>
        <p:grpSp>
          <p:nvGrpSpPr>
            <p:cNvPr id="11" name="Gruppo 10">
              <a:extLst>
                <a:ext uri="{FF2B5EF4-FFF2-40B4-BE49-F238E27FC236}">
                  <a16:creationId xmlns:a16="http://schemas.microsoft.com/office/drawing/2014/main" id="{61A19E5B-62D3-4A0C-B002-3D580F693CE6}"/>
                </a:ext>
              </a:extLst>
            </p:cNvPr>
            <p:cNvGrpSpPr/>
            <p:nvPr/>
          </p:nvGrpSpPr>
          <p:grpSpPr>
            <a:xfrm>
              <a:off x="9737156" y="0"/>
              <a:ext cx="2364498" cy="763627"/>
              <a:chOff x="10192624" y="5313"/>
              <a:chExt cx="1883200" cy="763627"/>
            </a:xfrm>
          </p:grpSpPr>
          <p:sp>
            <p:nvSpPr>
              <p:cNvPr id="35" name="CasellaDiTesto 34">
                <a:extLst>
                  <a:ext uri="{FF2B5EF4-FFF2-40B4-BE49-F238E27FC236}">
                    <a16:creationId xmlns:a16="http://schemas.microsoft.com/office/drawing/2014/main" id="{695B36DD-18C9-45B0-A07D-20A39279C609}"/>
                  </a:ext>
                </a:extLst>
              </p:cNvPr>
              <p:cNvSpPr txBox="1"/>
              <p:nvPr/>
            </p:nvSpPr>
            <p:spPr>
              <a:xfrm>
                <a:off x="10192624" y="5313"/>
                <a:ext cx="1883200" cy="584775"/>
              </a:xfrm>
              <a:prstGeom prst="rect">
                <a:avLst/>
              </a:prstGeom>
              <a:noFill/>
            </p:spPr>
            <p:txBody>
              <a:bodyPr wrap="square" rtlCol="0">
                <a:spAutoFit/>
              </a:bodyPr>
              <a:lstStyle/>
              <a:p>
                <a:pPr algn="r"/>
                <a:r>
                  <a:rPr lang="en-GB" sz="1600" b="1" dirty="0">
                    <a:solidFill>
                      <a:schemeClr val="bg1"/>
                    </a:solidFill>
                    <a:latin typeface="Arial" panose="020B0604020202020204" pitchFamily="34" charset="0"/>
                    <a:cs typeface="Arial" panose="020B0604020202020204" pitchFamily="34" charset="0"/>
                  </a:rPr>
                  <a:t>RIGHT SIDE</a:t>
                </a:r>
              </a:p>
              <a:p>
                <a:pPr algn="r"/>
                <a:r>
                  <a:rPr lang="en-GB" sz="1600" b="1" dirty="0">
                    <a:solidFill>
                      <a:schemeClr val="bg1"/>
                    </a:solidFill>
                    <a:latin typeface="Arial" panose="020B0604020202020204" pitchFamily="34" charset="0"/>
                    <a:cs typeface="Arial" panose="020B0604020202020204" pitchFamily="34" charset="0"/>
                  </a:rPr>
                  <a:t>FOOTPEG HOLDER</a:t>
                </a:r>
                <a:endParaRPr lang="it-IT" sz="1600" b="1" dirty="0">
                  <a:solidFill>
                    <a:schemeClr val="bg1"/>
                  </a:solidFill>
                  <a:latin typeface="Arial" panose="020B0604020202020204" pitchFamily="34" charset="0"/>
                  <a:cs typeface="Arial" panose="020B0604020202020204" pitchFamily="34" charset="0"/>
                </a:endParaRPr>
              </a:p>
            </p:txBody>
          </p:sp>
          <p:sp>
            <p:nvSpPr>
              <p:cNvPr id="36" name="CasellaDiTesto 35">
                <a:extLst>
                  <a:ext uri="{FF2B5EF4-FFF2-40B4-BE49-F238E27FC236}">
                    <a16:creationId xmlns:a16="http://schemas.microsoft.com/office/drawing/2014/main" id="{5890B418-D77D-4133-BE05-4109F547DDC5}"/>
                  </a:ext>
                </a:extLst>
              </p:cNvPr>
              <p:cNvSpPr txBox="1"/>
              <p:nvPr/>
            </p:nvSpPr>
            <p:spPr>
              <a:xfrm>
                <a:off x="10491791" y="515024"/>
                <a:ext cx="1584033" cy="253916"/>
              </a:xfrm>
              <a:prstGeom prst="rect">
                <a:avLst/>
              </a:prstGeom>
              <a:noFill/>
            </p:spPr>
            <p:txBody>
              <a:bodyPr wrap="square" rtlCol="0">
                <a:spAutoFit/>
              </a:bodyPr>
              <a:lstStyle/>
              <a:p>
                <a:pPr algn="r"/>
                <a:r>
                  <a:rPr lang="en-GB" sz="1050" dirty="0">
                    <a:solidFill>
                      <a:schemeClr val="bg1"/>
                    </a:solidFill>
                    <a:latin typeface="Georgia" panose="02040502050405020303" pitchFamily="18" charset="0"/>
                  </a:rPr>
                  <a:t>for a </a:t>
                </a:r>
                <a:r>
                  <a:rPr lang="en-GB" sz="1050" dirty="0" err="1">
                    <a:solidFill>
                      <a:schemeClr val="bg1"/>
                    </a:solidFill>
                    <a:latin typeface="Georgia" panose="02040502050405020303" pitchFamily="18" charset="0"/>
                  </a:rPr>
                  <a:t>supersport</a:t>
                </a:r>
                <a:r>
                  <a:rPr lang="en-GB" sz="1050" dirty="0">
                    <a:solidFill>
                      <a:schemeClr val="bg1"/>
                    </a:solidFill>
                    <a:latin typeface="Georgia" panose="02040502050405020303" pitchFamily="18" charset="0"/>
                  </a:rPr>
                  <a:t> bike</a:t>
                </a:r>
                <a:endParaRPr lang="it-IT" sz="1050" dirty="0">
                  <a:solidFill>
                    <a:schemeClr val="bg1"/>
                  </a:solidFill>
                  <a:latin typeface="Georgia" panose="02040502050405020303" pitchFamily="18" charset="0"/>
                </a:endParaRPr>
              </a:p>
            </p:txBody>
          </p:sp>
        </p:grpSp>
      </p:grpSp>
      <p:sp>
        <p:nvSpPr>
          <p:cNvPr id="3" name="CasellaDiTesto 2" hidden="1">
            <a:extLst>
              <a:ext uri="{FF2B5EF4-FFF2-40B4-BE49-F238E27FC236}">
                <a16:creationId xmlns:a16="http://schemas.microsoft.com/office/drawing/2014/main" id="{9DF21213-AA11-4045-A4C3-7EA366D203BD}"/>
              </a:ext>
            </a:extLst>
          </p:cNvPr>
          <p:cNvSpPr txBox="1"/>
          <p:nvPr/>
        </p:nvSpPr>
        <p:spPr>
          <a:xfrm>
            <a:off x="463232" y="1020395"/>
            <a:ext cx="3748565" cy="1015663"/>
          </a:xfrm>
          <a:prstGeom prst="rect">
            <a:avLst/>
          </a:prstGeom>
          <a:noFill/>
        </p:spPr>
        <p:txBody>
          <a:bodyPr wrap="square" rtlCol="0">
            <a:spAutoFit/>
          </a:bodyPr>
          <a:lstStyle/>
          <a:p>
            <a:pPr>
              <a:lnSpc>
                <a:spcPts val="3600"/>
              </a:lnSpc>
            </a:pPr>
            <a:r>
              <a:rPr lang="en-GB" sz="3600" dirty="0">
                <a:solidFill>
                  <a:srgbClr val="BC2E29"/>
                </a:solidFill>
                <a:latin typeface="Arial" panose="020B0604020202020204" pitchFamily="34" charset="0"/>
                <a:cs typeface="Arial" panose="020B0604020202020204" pitchFamily="34" charset="0"/>
              </a:rPr>
              <a:t>Structural Analysis</a:t>
            </a:r>
            <a:endParaRPr lang="it-IT" sz="3600" dirty="0">
              <a:solidFill>
                <a:srgbClr val="BC2E29"/>
              </a:solidFill>
              <a:latin typeface="Arial" panose="020B0604020202020204" pitchFamily="34" charset="0"/>
              <a:cs typeface="Arial" panose="020B0604020202020204" pitchFamily="34" charset="0"/>
            </a:endParaRPr>
          </a:p>
        </p:txBody>
      </p:sp>
      <p:sp>
        <p:nvSpPr>
          <p:cNvPr id="13" name="Rettangolo 12">
            <a:extLst>
              <a:ext uri="{FF2B5EF4-FFF2-40B4-BE49-F238E27FC236}">
                <a16:creationId xmlns:a16="http://schemas.microsoft.com/office/drawing/2014/main" id="{3EB9D994-EB98-ACD5-0703-C343FFB2577F}"/>
              </a:ext>
            </a:extLst>
          </p:cNvPr>
          <p:cNvSpPr/>
          <p:nvPr/>
        </p:nvSpPr>
        <p:spPr>
          <a:xfrm>
            <a:off x="155575" y="1140979"/>
            <a:ext cx="11880850" cy="5409159"/>
          </a:xfrm>
          <a:prstGeom prst="rect">
            <a:avLst/>
          </a:prstGeom>
          <a:solidFill>
            <a:schemeClr val="bg1"/>
          </a:solidFill>
          <a:ln>
            <a:no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p>
        </p:txBody>
      </p:sp>
      <p:grpSp>
        <p:nvGrpSpPr>
          <p:cNvPr id="17" name="Gruppo 16">
            <a:extLst>
              <a:ext uri="{FF2B5EF4-FFF2-40B4-BE49-F238E27FC236}">
                <a16:creationId xmlns:a16="http://schemas.microsoft.com/office/drawing/2014/main" id="{99C87EBF-3DF9-F2C6-6138-F7B67B2C619E}"/>
              </a:ext>
            </a:extLst>
          </p:cNvPr>
          <p:cNvGrpSpPr/>
          <p:nvPr/>
        </p:nvGrpSpPr>
        <p:grpSpPr>
          <a:xfrm>
            <a:off x="1024369" y="5560148"/>
            <a:ext cx="10143262" cy="1077218"/>
            <a:chOff x="1054611" y="5560148"/>
            <a:chExt cx="9232195" cy="1077218"/>
          </a:xfrm>
        </p:grpSpPr>
        <p:cxnSp>
          <p:nvCxnSpPr>
            <p:cNvPr id="18" name="Connettore diritto 17">
              <a:extLst>
                <a:ext uri="{FF2B5EF4-FFF2-40B4-BE49-F238E27FC236}">
                  <a16:creationId xmlns:a16="http://schemas.microsoft.com/office/drawing/2014/main" id="{10B16E09-93E7-8158-7A2E-1BAEFB12760E}"/>
                </a:ext>
              </a:extLst>
            </p:cNvPr>
            <p:cNvCxnSpPr>
              <a:cxnSpLocks/>
            </p:cNvCxnSpPr>
            <p:nvPr/>
          </p:nvCxnSpPr>
          <p:spPr>
            <a:xfrm>
              <a:off x="1054611" y="5616659"/>
              <a:ext cx="0" cy="933419"/>
            </a:xfrm>
            <a:prstGeom prst="line">
              <a:avLst/>
            </a:prstGeom>
            <a:ln w="28575">
              <a:solidFill>
                <a:srgbClr val="BC2E29"/>
              </a:solidFill>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9CEB42ED-F4EB-45F1-7E74-FA72A8AA4E82}"/>
                </a:ext>
              </a:extLst>
            </p:cNvPr>
            <p:cNvSpPr txBox="1"/>
            <p:nvPr/>
          </p:nvSpPr>
          <p:spPr>
            <a:xfrm>
              <a:off x="2259055" y="5560148"/>
              <a:ext cx="8027751" cy="1077218"/>
            </a:xfrm>
            <a:prstGeom prst="rect">
              <a:avLst/>
            </a:prstGeom>
            <a:noFill/>
          </p:spPr>
          <p:txBody>
            <a:bodyPr wrap="square" rtlCol="0">
              <a:spAutoFit/>
            </a:bodyPr>
            <a:lstStyle/>
            <a:p>
              <a:pPr algn="just" defTabSz="1790700">
                <a:buClr>
                  <a:srgbClr val="BC2E29"/>
                </a:buClr>
              </a:pPr>
              <a:r>
                <a:rPr lang="en-GB" sz="1600" dirty="0">
                  <a:solidFill>
                    <a:srgbClr val="303030"/>
                  </a:solidFill>
                  <a:latin typeface="Arial" panose="020B0604020202020204" pitchFamily="34" charset="0"/>
                  <a:cs typeface="Arial" panose="020B0604020202020204" pitchFamily="34" charset="0"/>
                </a:rPr>
                <a:t>Node A’ is the point of application of the braking force, node C’ is the hinging point in line with the </a:t>
              </a:r>
              <a:r>
                <a:rPr lang="en-GB" sz="1600" dirty="0" err="1">
                  <a:solidFill>
                    <a:srgbClr val="303030"/>
                  </a:solidFill>
                  <a:latin typeface="Arial" panose="020B0604020202020204" pitchFamily="34" charset="0"/>
                  <a:cs typeface="Arial" panose="020B0604020202020204" pitchFamily="34" charset="0"/>
                </a:rPr>
                <a:t>footpeg</a:t>
              </a:r>
              <a:r>
                <a:rPr lang="en-GB" sz="1600" dirty="0">
                  <a:solidFill>
                    <a:srgbClr val="303030"/>
                  </a:solidFill>
                  <a:latin typeface="Arial" panose="020B0604020202020204" pitchFamily="34" charset="0"/>
                  <a:cs typeface="Arial" panose="020B0604020202020204" pitchFamily="34" charset="0"/>
                </a:rPr>
                <a:t>, node E’ is the pivot point and node D’ is the anchor point of the pump to the plate. In the end, due to the way the constraints have been placed, the structure is completely isostatic.</a:t>
              </a:r>
              <a:endParaRPr lang="it-IT" sz="1600" i="1" dirty="0">
                <a:solidFill>
                  <a:srgbClr val="303030"/>
                </a:solidFill>
                <a:latin typeface="Arial" panose="020B0604020202020204" pitchFamily="34" charset="0"/>
                <a:cs typeface="Arial" panose="020B0604020202020204" pitchFamily="34" charset="0"/>
              </a:endParaRPr>
            </a:p>
          </p:txBody>
        </p:sp>
        <p:sp>
          <p:nvSpPr>
            <p:cNvPr id="22" name="CasellaDiTesto 21">
              <a:extLst>
                <a:ext uri="{FF2B5EF4-FFF2-40B4-BE49-F238E27FC236}">
                  <a16:creationId xmlns:a16="http://schemas.microsoft.com/office/drawing/2014/main" id="{EC6830C6-5D95-0259-3B17-1C8D40F8A18C}"/>
                </a:ext>
              </a:extLst>
            </p:cNvPr>
            <p:cNvSpPr txBox="1"/>
            <p:nvPr/>
          </p:nvSpPr>
          <p:spPr>
            <a:xfrm>
              <a:off x="1054611" y="5560148"/>
              <a:ext cx="1204443" cy="646331"/>
            </a:xfrm>
            <a:prstGeom prst="rect">
              <a:avLst/>
            </a:prstGeom>
            <a:noFill/>
          </p:spPr>
          <p:txBody>
            <a:bodyPr wrap="square" rtlCol="0">
              <a:spAutoFit/>
            </a:bodyPr>
            <a:lstStyle/>
            <a:p>
              <a:r>
                <a:rPr lang="it-IT" b="1" dirty="0" err="1">
                  <a:solidFill>
                    <a:srgbClr val="BC2E29"/>
                  </a:solidFill>
                  <a:latin typeface="Roboto" panose="02000000000000000000" pitchFamily="2" charset="0"/>
                  <a:ea typeface="Roboto" panose="02000000000000000000" pitchFamily="2" charset="0"/>
                  <a:cs typeface="Arial" panose="020B0604020202020204" pitchFamily="34" charset="0"/>
                </a:rPr>
                <a:t>Brake</a:t>
              </a:r>
              <a:r>
                <a:rPr lang="it-IT" b="1" dirty="0">
                  <a:solidFill>
                    <a:srgbClr val="BC2E29"/>
                  </a:solidFill>
                  <a:latin typeface="Roboto" panose="02000000000000000000" pitchFamily="2" charset="0"/>
                  <a:ea typeface="Roboto" panose="02000000000000000000" pitchFamily="2" charset="0"/>
                  <a:cs typeface="Arial" panose="020B0604020202020204" pitchFamily="34" charset="0"/>
                </a:rPr>
                <a:t> Leverage</a:t>
              </a:r>
            </a:p>
          </p:txBody>
        </p:sp>
      </p:grpSp>
      <p:grpSp>
        <p:nvGrpSpPr>
          <p:cNvPr id="23" name="Gruppo 22">
            <a:extLst>
              <a:ext uri="{FF2B5EF4-FFF2-40B4-BE49-F238E27FC236}">
                <a16:creationId xmlns:a16="http://schemas.microsoft.com/office/drawing/2014/main" id="{DC4FCB59-0605-28D4-F9DB-B08CB7E5789E}"/>
              </a:ext>
            </a:extLst>
          </p:cNvPr>
          <p:cNvGrpSpPr/>
          <p:nvPr/>
        </p:nvGrpSpPr>
        <p:grpSpPr>
          <a:xfrm>
            <a:off x="7565946" y="1830422"/>
            <a:ext cx="3523565" cy="2313249"/>
            <a:chOff x="6958101" y="2092942"/>
            <a:chExt cx="3955064" cy="2313249"/>
          </a:xfrm>
        </p:grpSpPr>
        <p:sp>
          <p:nvSpPr>
            <p:cNvPr id="24" name="CasellaDiTesto 23">
              <a:extLst>
                <a:ext uri="{FF2B5EF4-FFF2-40B4-BE49-F238E27FC236}">
                  <a16:creationId xmlns:a16="http://schemas.microsoft.com/office/drawing/2014/main" id="{97D03680-B1CF-478C-3AE6-617DA48DC77B}"/>
                </a:ext>
              </a:extLst>
            </p:cNvPr>
            <p:cNvSpPr txBox="1"/>
            <p:nvPr/>
          </p:nvSpPr>
          <p:spPr>
            <a:xfrm>
              <a:off x="6958101" y="2482587"/>
              <a:ext cx="3955064" cy="1923604"/>
            </a:xfrm>
            <a:prstGeom prst="rect">
              <a:avLst/>
            </a:prstGeom>
            <a:noFill/>
          </p:spPr>
          <p:txBody>
            <a:bodyPr wrap="square" rtlCol="0">
              <a:spAutoFit/>
            </a:bodyPr>
            <a:lstStyle/>
            <a:p>
              <a:pPr algn="just">
                <a:spcAft>
                  <a:spcPts val="600"/>
                </a:spcAft>
              </a:pPr>
              <a:r>
                <a:rPr lang="en-GB" sz="1600" dirty="0">
                  <a:solidFill>
                    <a:srgbClr val="303030"/>
                  </a:solidFill>
                  <a:latin typeface="Arial" panose="020B0604020202020204" pitchFamily="34" charset="0"/>
                  <a:cs typeface="Arial" panose="020B0604020202020204" pitchFamily="34" charset="0"/>
                </a:rPr>
                <a:t>Let's calculate the reactions: they will be part of the external loads of the </a:t>
              </a:r>
              <a:r>
                <a:rPr lang="en-GB" sz="1600" dirty="0" err="1">
                  <a:solidFill>
                    <a:srgbClr val="303030"/>
                  </a:solidFill>
                  <a:latin typeface="Arial" panose="020B0604020202020204" pitchFamily="34" charset="0"/>
                  <a:cs typeface="Arial" panose="020B0604020202020204" pitchFamily="34" charset="0"/>
                </a:rPr>
                <a:t>footpeg</a:t>
              </a:r>
              <a:r>
                <a:rPr lang="en-GB" sz="1600" dirty="0">
                  <a:solidFill>
                    <a:srgbClr val="303030"/>
                  </a:solidFill>
                  <a:latin typeface="Arial" panose="020B0604020202020204" pitchFamily="34" charset="0"/>
                  <a:cs typeface="Arial" panose="020B0604020202020204" pitchFamily="34" charset="0"/>
                </a:rPr>
                <a:t> holder plate.</a:t>
              </a:r>
              <a:endParaRPr lang="en-US" sz="1600" dirty="0">
                <a:solidFill>
                  <a:srgbClr val="303030"/>
                </a:solidFill>
                <a:latin typeface="Arial" panose="020B0604020202020204" pitchFamily="34" charset="0"/>
                <a:cs typeface="Arial" panose="020B0604020202020204" pitchFamily="34" charset="0"/>
              </a:endParaRPr>
            </a:p>
            <a:p>
              <a:pPr algn="just"/>
              <a:r>
                <a:rPr lang="en-US" sz="1600" dirty="0" err="1">
                  <a:solidFill>
                    <a:srgbClr val="BC2E29"/>
                  </a:solidFill>
                  <a:latin typeface="Arial Rounded MT Bold" panose="020F0704030504030204" pitchFamily="34" charset="0"/>
                  <a:cs typeface="Arial" panose="020B0604020202020204" pitchFamily="34" charset="0"/>
                </a:rPr>
                <a:t>y</a:t>
              </a:r>
              <a:r>
                <a:rPr lang="en-US" sz="1600" baseline="-25000" dirty="0" err="1">
                  <a:solidFill>
                    <a:srgbClr val="BC2E29"/>
                  </a:solidFill>
                  <a:latin typeface="Arial Rounded MT Bold" panose="020F0704030504030204" pitchFamily="34" charset="0"/>
                  <a:cs typeface="Arial" panose="020B0604020202020204" pitchFamily="34" charset="0"/>
                </a:rPr>
                <a:t>C</a:t>
              </a:r>
              <a:r>
                <a:rPr lang="en-GB" b="1" baseline="-25000" dirty="0">
                  <a:solidFill>
                    <a:srgbClr val="BC2E29"/>
                  </a:solidFill>
                  <a:latin typeface="Arial Rounded MT" panose="02000506050000020004" pitchFamily="2" charset="0"/>
                  <a:cs typeface="Helvetica" panose="020B0604020202020204" pitchFamily="34" charset="0"/>
                </a:rPr>
                <a:t>’</a:t>
              </a:r>
              <a:r>
                <a:rPr lang="en-US" sz="1600" dirty="0">
                  <a:solidFill>
                    <a:srgbClr val="BC2E29"/>
                  </a:solidFill>
                  <a:latin typeface="Arial Rounded MT Bold" panose="020F0704030504030204" pitchFamily="34" charset="0"/>
                  <a:cs typeface="Arial" panose="020B0604020202020204" pitchFamily="34" charset="0"/>
                </a:rPr>
                <a:t> = 875 N</a:t>
              </a:r>
            </a:p>
            <a:p>
              <a:pPr algn="just"/>
              <a:r>
                <a:rPr lang="en-US" sz="1600" dirty="0" err="1">
                  <a:solidFill>
                    <a:srgbClr val="BC2E29"/>
                  </a:solidFill>
                  <a:latin typeface="Arial Rounded MT Bold" panose="020F0704030504030204" pitchFamily="34" charset="0"/>
                  <a:cs typeface="Arial" panose="020B0604020202020204" pitchFamily="34" charset="0"/>
                </a:rPr>
                <a:t>x</a:t>
              </a:r>
              <a:r>
                <a:rPr lang="en-US" sz="1600" baseline="-25000" dirty="0" err="1">
                  <a:solidFill>
                    <a:srgbClr val="BC2E29"/>
                  </a:solidFill>
                  <a:latin typeface="Arial Rounded MT Bold" panose="020F0704030504030204" pitchFamily="34" charset="0"/>
                  <a:cs typeface="Arial" panose="020B0604020202020204" pitchFamily="34" charset="0"/>
                </a:rPr>
                <a:t>C</a:t>
              </a:r>
              <a:r>
                <a:rPr lang="en-US" sz="1600" baseline="-25000" dirty="0">
                  <a:solidFill>
                    <a:srgbClr val="BC2E29"/>
                  </a:solidFill>
                  <a:latin typeface="Arial Rounded MT Bold" panose="020F0704030504030204" pitchFamily="34" charset="0"/>
                  <a:cs typeface="Arial" panose="020B0604020202020204" pitchFamily="34" charset="0"/>
                </a:rPr>
                <a:t>’</a:t>
              </a:r>
              <a:r>
                <a:rPr lang="en-US" sz="1600" dirty="0">
                  <a:solidFill>
                    <a:srgbClr val="BC2E29"/>
                  </a:solidFill>
                  <a:latin typeface="Arial Rounded MT Bold" panose="020F0704030504030204" pitchFamily="34" charset="0"/>
                  <a:cs typeface="Arial" panose="020B0604020202020204" pitchFamily="34" charset="0"/>
                </a:rPr>
                <a:t> = 1.270 N</a:t>
              </a:r>
            </a:p>
            <a:p>
              <a:pPr algn="just"/>
              <a:r>
                <a:rPr lang="en-US" sz="1600" dirty="0" err="1">
                  <a:solidFill>
                    <a:srgbClr val="BC2E29"/>
                  </a:solidFill>
                  <a:latin typeface="Arial Rounded MT Bold" panose="020F0704030504030204" pitchFamily="34" charset="0"/>
                  <a:cs typeface="Arial" panose="020B0604020202020204" pitchFamily="34" charset="0"/>
                </a:rPr>
                <a:t>y</a:t>
              </a:r>
              <a:r>
                <a:rPr lang="en-US" sz="1600" baseline="-25000" dirty="0" err="1">
                  <a:solidFill>
                    <a:srgbClr val="BC2E29"/>
                  </a:solidFill>
                  <a:latin typeface="Arial Rounded MT Bold" panose="020F0704030504030204" pitchFamily="34" charset="0"/>
                  <a:cs typeface="Arial" panose="020B0604020202020204" pitchFamily="34" charset="0"/>
                </a:rPr>
                <a:t>D</a:t>
              </a:r>
              <a:r>
                <a:rPr lang="en-US" sz="1600" baseline="-25000" dirty="0">
                  <a:solidFill>
                    <a:srgbClr val="BC2E29"/>
                  </a:solidFill>
                  <a:latin typeface="Arial Rounded MT Bold" panose="020F0704030504030204" pitchFamily="34" charset="0"/>
                  <a:cs typeface="Arial" panose="020B0604020202020204" pitchFamily="34" charset="0"/>
                </a:rPr>
                <a:t>’</a:t>
              </a:r>
              <a:r>
                <a:rPr lang="en-US" sz="1600" dirty="0">
                  <a:solidFill>
                    <a:srgbClr val="BC2E29"/>
                  </a:solidFill>
                  <a:latin typeface="Arial Rounded MT Bold" panose="020F0704030504030204" pitchFamily="34" charset="0"/>
                  <a:cs typeface="Arial" panose="020B0604020202020204" pitchFamily="34" charset="0"/>
                </a:rPr>
                <a:t> = -375 N</a:t>
              </a:r>
            </a:p>
            <a:p>
              <a:pPr algn="just"/>
              <a:r>
                <a:rPr lang="en-US" sz="1600" dirty="0" err="1">
                  <a:solidFill>
                    <a:srgbClr val="BC2E29"/>
                  </a:solidFill>
                  <a:latin typeface="Arial Rounded MT Bold" panose="020F0704030504030204" pitchFamily="34" charset="0"/>
                  <a:cs typeface="Arial" panose="020B0604020202020204" pitchFamily="34" charset="0"/>
                </a:rPr>
                <a:t>x</a:t>
              </a:r>
              <a:r>
                <a:rPr lang="en-US" sz="1600" baseline="-25000" dirty="0" err="1">
                  <a:solidFill>
                    <a:srgbClr val="BC2E29"/>
                  </a:solidFill>
                  <a:latin typeface="Arial Rounded MT Bold" panose="020F0704030504030204" pitchFamily="34" charset="0"/>
                  <a:cs typeface="Arial" panose="020B0604020202020204" pitchFamily="34" charset="0"/>
                </a:rPr>
                <a:t>D</a:t>
              </a:r>
              <a:r>
                <a:rPr lang="en-US" sz="1600" baseline="-25000" dirty="0">
                  <a:solidFill>
                    <a:srgbClr val="BC2E29"/>
                  </a:solidFill>
                  <a:latin typeface="Arial Rounded MT Bold" panose="020F0704030504030204" pitchFamily="34" charset="0"/>
                  <a:cs typeface="Arial" panose="020B0604020202020204" pitchFamily="34" charset="0"/>
                </a:rPr>
                <a:t>’</a:t>
              </a:r>
              <a:r>
                <a:rPr lang="en-US" sz="1600" dirty="0">
                  <a:solidFill>
                    <a:srgbClr val="BC2E29"/>
                  </a:solidFill>
                  <a:latin typeface="Arial Rounded MT Bold" panose="020F0704030504030204" pitchFamily="34" charset="0"/>
                  <a:cs typeface="Arial" panose="020B0604020202020204" pitchFamily="34" charset="0"/>
                </a:rPr>
                <a:t> = -1.270 N</a:t>
              </a:r>
            </a:p>
          </p:txBody>
        </p:sp>
        <p:sp>
          <p:nvSpPr>
            <p:cNvPr id="33" name="CasellaDiTesto 32">
              <a:extLst>
                <a:ext uri="{FF2B5EF4-FFF2-40B4-BE49-F238E27FC236}">
                  <a16:creationId xmlns:a16="http://schemas.microsoft.com/office/drawing/2014/main" id="{A11E0DBB-A862-3848-B6E0-DF4DADCC834D}"/>
                </a:ext>
              </a:extLst>
            </p:cNvPr>
            <p:cNvSpPr txBox="1"/>
            <p:nvPr/>
          </p:nvSpPr>
          <p:spPr>
            <a:xfrm>
              <a:off x="6958101" y="2092942"/>
              <a:ext cx="3245028" cy="369332"/>
            </a:xfrm>
            <a:prstGeom prst="rect">
              <a:avLst/>
            </a:prstGeom>
            <a:noFill/>
          </p:spPr>
          <p:txBody>
            <a:bodyPr wrap="square" lIns="91440" tIns="45720" rIns="91440" bIns="45720" rtlCol="0" anchor="t">
              <a:spAutoFit/>
            </a:bodyPr>
            <a:lstStyle/>
            <a:p>
              <a:r>
                <a:rPr lang="en-US">
                  <a:solidFill>
                    <a:srgbClr val="BC2E29"/>
                  </a:solidFill>
                  <a:latin typeface="Arial Rounded MT Bold"/>
                  <a:cs typeface="Arial"/>
                </a:rPr>
                <a:t>Constraint reactions</a:t>
              </a:r>
            </a:p>
          </p:txBody>
        </p:sp>
      </p:grpSp>
      <p:pic>
        <p:nvPicPr>
          <p:cNvPr id="34" name="Immagine 33">
            <a:extLst>
              <a:ext uri="{FF2B5EF4-FFF2-40B4-BE49-F238E27FC236}">
                <a16:creationId xmlns:a16="http://schemas.microsoft.com/office/drawing/2014/main" id="{49D2DA1F-E5DD-7B35-D2DD-C8DB3A260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738" y="1916067"/>
            <a:ext cx="226695" cy="226695"/>
          </a:xfrm>
          <a:prstGeom prst="rect">
            <a:avLst/>
          </a:prstGeom>
        </p:spPr>
      </p:pic>
      <p:pic>
        <p:nvPicPr>
          <p:cNvPr id="38" name="Elemento grafico 14">
            <a:extLst>
              <a:ext uri="{FF2B5EF4-FFF2-40B4-BE49-F238E27FC236}">
                <a16:creationId xmlns:a16="http://schemas.microsoft.com/office/drawing/2014/main" id="{4A17DC17-6758-E11C-329E-0FCAE8C5BB21}"/>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348" t="28406" r="50000" b="17681"/>
          <a:stretch/>
        </p:blipFill>
        <p:spPr>
          <a:xfrm>
            <a:off x="1490822" y="1577588"/>
            <a:ext cx="4383433" cy="3728251"/>
          </a:xfrm>
          <a:prstGeom prst="rect">
            <a:avLst/>
          </a:prstGeom>
        </p:spPr>
      </p:pic>
      <p:grpSp>
        <p:nvGrpSpPr>
          <p:cNvPr id="39" name="Gruppo 38">
            <a:extLst>
              <a:ext uri="{FF2B5EF4-FFF2-40B4-BE49-F238E27FC236}">
                <a16:creationId xmlns:a16="http://schemas.microsoft.com/office/drawing/2014/main" id="{00E90911-B59C-1461-0FB4-1B4FC85EF8F8}"/>
              </a:ext>
            </a:extLst>
          </p:cNvPr>
          <p:cNvGrpSpPr/>
          <p:nvPr/>
        </p:nvGrpSpPr>
        <p:grpSpPr>
          <a:xfrm>
            <a:off x="1467690" y="1364798"/>
            <a:ext cx="4333483" cy="4128404"/>
            <a:chOff x="43887" y="-20429"/>
            <a:chExt cx="2484690" cy="2367521"/>
          </a:xfrm>
        </p:grpSpPr>
        <p:sp>
          <p:nvSpPr>
            <p:cNvPr id="40" name="Casella di testo 875">
              <a:extLst>
                <a:ext uri="{FF2B5EF4-FFF2-40B4-BE49-F238E27FC236}">
                  <a16:creationId xmlns:a16="http://schemas.microsoft.com/office/drawing/2014/main" id="{EC0D9465-F43C-4688-9B16-095BEDBE7EED}"/>
                </a:ext>
              </a:extLst>
            </p:cNvPr>
            <p:cNvSpPr txBox="1"/>
            <p:nvPr/>
          </p:nvSpPr>
          <p:spPr>
            <a:xfrm>
              <a:off x="2204751" y="2018497"/>
              <a:ext cx="323826" cy="3285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A'</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43" name="Casella di testo 876">
              <a:extLst>
                <a:ext uri="{FF2B5EF4-FFF2-40B4-BE49-F238E27FC236}">
                  <a16:creationId xmlns:a16="http://schemas.microsoft.com/office/drawing/2014/main" id="{CFA97255-4953-DFC7-6AFB-83E7230510D8}"/>
                </a:ext>
              </a:extLst>
            </p:cNvPr>
            <p:cNvSpPr txBox="1"/>
            <p:nvPr/>
          </p:nvSpPr>
          <p:spPr>
            <a:xfrm>
              <a:off x="134036" y="1211523"/>
              <a:ext cx="323215" cy="3282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C'</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46" name="Casella di testo 877">
              <a:extLst>
                <a:ext uri="{FF2B5EF4-FFF2-40B4-BE49-F238E27FC236}">
                  <a16:creationId xmlns:a16="http://schemas.microsoft.com/office/drawing/2014/main" id="{AB4D7227-0641-05C9-C3DD-CE9E31C4F9D4}"/>
                </a:ext>
              </a:extLst>
            </p:cNvPr>
            <p:cNvSpPr txBox="1"/>
            <p:nvPr/>
          </p:nvSpPr>
          <p:spPr>
            <a:xfrm>
              <a:off x="43887" y="439843"/>
              <a:ext cx="323215" cy="3282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E'</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53" name="Casella di testo 878">
              <a:extLst>
                <a:ext uri="{FF2B5EF4-FFF2-40B4-BE49-F238E27FC236}">
                  <a16:creationId xmlns:a16="http://schemas.microsoft.com/office/drawing/2014/main" id="{06CB2358-73C9-5233-E08B-05C25F964BB8}"/>
                </a:ext>
              </a:extLst>
            </p:cNvPr>
            <p:cNvSpPr txBox="1"/>
            <p:nvPr/>
          </p:nvSpPr>
          <p:spPr>
            <a:xfrm>
              <a:off x="1847592" y="-20429"/>
              <a:ext cx="323215" cy="3282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D'</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sp>
          <p:nvSpPr>
            <p:cNvPr id="56" name="Casella di testo 879">
              <a:extLst>
                <a:ext uri="{FF2B5EF4-FFF2-40B4-BE49-F238E27FC236}">
                  <a16:creationId xmlns:a16="http://schemas.microsoft.com/office/drawing/2014/main" id="{80DE47D4-9F2F-3C26-AC6C-226EF28C92F4}"/>
                </a:ext>
              </a:extLst>
            </p:cNvPr>
            <p:cNvSpPr txBox="1"/>
            <p:nvPr/>
          </p:nvSpPr>
          <p:spPr>
            <a:xfrm>
              <a:off x="2013575" y="441510"/>
              <a:ext cx="323215" cy="32829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a:effectLst/>
                  <a:latin typeface="Arial Rounded MT" panose="02000506050000020004" pitchFamily="2" charset="0"/>
                  <a:ea typeface="Calibri" panose="020F0502020204030204" pitchFamily="34" charset="0"/>
                  <a:cs typeface="Arial" panose="020B0604020202020204" pitchFamily="34" charset="0"/>
                </a:rPr>
                <a:t>D</a:t>
              </a:r>
              <a:endParaRPr lang="en-GB" sz="160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57" name="Gruppo 56">
            <a:extLst>
              <a:ext uri="{FF2B5EF4-FFF2-40B4-BE49-F238E27FC236}">
                <a16:creationId xmlns:a16="http://schemas.microsoft.com/office/drawing/2014/main" id="{A7656B29-DBC1-4EA1-506C-66D702A785CB}"/>
              </a:ext>
            </a:extLst>
          </p:cNvPr>
          <p:cNvGrpSpPr/>
          <p:nvPr/>
        </p:nvGrpSpPr>
        <p:grpSpPr>
          <a:xfrm>
            <a:off x="1698604" y="1321328"/>
            <a:ext cx="4267871" cy="3820018"/>
            <a:chOff x="48813" y="3006"/>
            <a:chExt cx="2447551" cy="2190284"/>
          </a:xfrm>
        </p:grpSpPr>
        <p:pic>
          <p:nvPicPr>
            <p:cNvPr id="58" name="Elemento grafico 12">
              <a:extLst>
                <a:ext uri="{FF2B5EF4-FFF2-40B4-BE49-F238E27FC236}">
                  <a16:creationId xmlns:a16="http://schemas.microsoft.com/office/drawing/2014/main" id="{63B18B3D-CDA3-B523-C8A6-4EF2B831EEA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52745" t="29565" r="17054" b="17681"/>
            <a:stretch/>
          </p:blipFill>
          <p:spPr>
            <a:xfrm>
              <a:off x="114300" y="101600"/>
              <a:ext cx="2129155" cy="2091690"/>
            </a:xfrm>
            <a:prstGeom prst="rect">
              <a:avLst/>
            </a:prstGeom>
          </p:spPr>
        </p:pic>
        <p:grpSp>
          <p:nvGrpSpPr>
            <p:cNvPr id="59" name="Gruppo 58">
              <a:extLst>
                <a:ext uri="{FF2B5EF4-FFF2-40B4-BE49-F238E27FC236}">
                  <a16:creationId xmlns:a16="http://schemas.microsoft.com/office/drawing/2014/main" id="{8459FC69-194F-03E5-3872-1A7A201639B7}"/>
                </a:ext>
              </a:extLst>
            </p:cNvPr>
            <p:cNvGrpSpPr/>
            <p:nvPr/>
          </p:nvGrpSpPr>
          <p:grpSpPr>
            <a:xfrm>
              <a:off x="48813" y="3006"/>
              <a:ext cx="2447551" cy="2109131"/>
              <a:chOff x="48813" y="3006"/>
              <a:chExt cx="2447552" cy="2109131"/>
            </a:xfrm>
          </p:grpSpPr>
          <p:grpSp>
            <p:nvGrpSpPr>
              <p:cNvPr id="83" name="Gruppo 82">
                <a:extLst>
                  <a:ext uri="{FF2B5EF4-FFF2-40B4-BE49-F238E27FC236}">
                    <a16:creationId xmlns:a16="http://schemas.microsoft.com/office/drawing/2014/main" id="{897583FB-5BB0-2839-8D16-8BEA5A272FEF}"/>
                  </a:ext>
                </a:extLst>
              </p:cNvPr>
              <p:cNvGrpSpPr/>
              <p:nvPr/>
            </p:nvGrpSpPr>
            <p:grpSpPr>
              <a:xfrm>
                <a:off x="438151" y="749300"/>
                <a:ext cx="661864" cy="620666"/>
                <a:chOff x="0" y="0"/>
                <a:chExt cx="661864" cy="620666"/>
              </a:xfrm>
            </p:grpSpPr>
            <p:grpSp>
              <p:nvGrpSpPr>
                <p:cNvPr id="111" name="Gruppo 110">
                  <a:extLst>
                    <a:ext uri="{FF2B5EF4-FFF2-40B4-BE49-F238E27FC236}">
                      <a16:creationId xmlns:a16="http://schemas.microsoft.com/office/drawing/2014/main" id="{65463D25-DF61-8293-BE87-26BD617CA5BC}"/>
                    </a:ext>
                  </a:extLst>
                </p:cNvPr>
                <p:cNvGrpSpPr/>
                <p:nvPr/>
              </p:nvGrpSpPr>
              <p:grpSpPr>
                <a:xfrm>
                  <a:off x="51997" y="292100"/>
                  <a:ext cx="609867" cy="328566"/>
                  <a:chOff x="7547" y="0"/>
                  <a:chExt cx="609867" cy="328566"/>
                </a:xfrm>
              </p:grpSpPr>
              <p:cxnSp>
                <p:nvCxnSpPr>
                  <p:cNvPr id="115" name="Connettore diritto 114">
                    <a:extLst>
                      <a:ext uri="{FF2B5EF4-FFF2-40B4-BE49-F238E27FC236}">
                        <a16:creationId xmlns:a16="http://schemas.microsoft.com/office/drawing/2014/main" id="{983A5452-5E57-5E0D-2992-B2AA08AAC543}"/>
                      </a:ext>
                    </a:extLst>
                  </p:cNvPr>
                  <p:cNvCxnSpPr/>
                  <p:nvPr/>
                </p:nvCxnSpPr>
                <p:spPr>
                  <a:xfrm rot="5400000">
                    <a:off x="213250" y="45403"/>
                    <a:ext cx="0" cy="411406"/>
                  </a:xfrm>
                  <a:prstGeom prst="line">
                    <a:avLst/>
                  </a:prstGeom>
                  <a:ln w="28575" cap="rnd">
                    <a:solidFill>
                      <a:schemeClr val="tx1"/>
                    </a:solidFill>
                    <a:prstDash val="solid"/>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116" name="Casella di testo 901">
                    <a:extLst>
                      <a:ext uri="{FF2B5EF4-FFF2-40B4-BE49-F238E27FC236}">
                        <a16:creationId xmlns:a16="http://schemas.microsoft.com/office/drawing/2014/main" id="{6AAB0287-FFD8-F635-49F9-2E8F30983FED}"/>
                      </a:ext>
                    </a:extLst>
                  </p:cNvPr>
                  <p:cNvSpPr txBox="1"/>
                  <p:nvPr/>
                </p:nvSpPr>
                <p:spPr>
                  <a:xfrm>
                    <a:off x="293651" y="0"/>
                    <a:ext cx="323763"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a:effectLst/>
                        <a:latin typeface="Arial Rounded MT" panose="02000506050000020004" pitchFamily="2" charset="0"/>
                        <a:ea typeface="Calibri" panose="020F0502020204030204" pitchFamily="34" charset="0"/>
                        <a:cs typeface="Arial" panose="020B0604020202020204" pitchFamily="34" charset="0"/>
                      </a:rPr>
                      <a:t>x</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112" name="Gruppo 111">
                  <a:extLst>
                    <a:ext uri="{FF2B5EF4-FFF2-40B4-BE49-F238E27FC236}">
                      <a16:creationId xmlns:a16="http://schemas.microsoft.com/office/drawing/2014/main" id="{8A9B36EF-F0CE-C24C-8628-71FC4442CF12}"/>
                    </a:ext>
                  </a:extLst>
                </p:cNvPr>
                <p:cNvGrpSpPr/>
                <p:nvPr/>
              </p:nvGrpSpPr>
              <p:grpSpPr>
                <a:xfrm>
                  <a:off x="0" y="0"/>
                  <a:ext cx="323763" cy="510365"/>
                  <a:chOff x="0" y="0"/>
                  <a:chExt cx="323763" cy="510365"/>
                </a:xfrm>
              </p:grpSpPr>
              <p:cxnSp>
                <p:nvCxnSpPr>
                  <p:cNvPr id="113" name="Connettore diritto 112">
                    <a:extLst>
                      <a:ext uri="{FF2B5EF4-FFF2-40B4-BE49-F238E27FC236}">
                        <a16:creationId xmlns:a16="http://schemas.microsoft.com/office/drawing/2014/main" id="{2A6C92A0-CAE1-C41C-E149-0F55B98CCBA8}"/>
                      </a:ext>
                    </a:extLst>
                  </p:cNvPr>
                  <p:cNvCxnSpPr/>
                  <p:nvPr/>
                </p:nvCxnSpPr>
                <p:spPr>
                  <a:xfrm>
                    <a:off x="24877" y="98959"/>
                    <a:ext cx="0" cy="411406"/>
                  </a:xfrm>
                  <a:prstGeom prst="line">
                    <a:avLst/>
                  </a:prstGeom>
                  <a:ln w="28575" cap="rnd">
                    <a:solidFill>
                      <a:schemeClr val="tx1"/>
                    </a:solidFill>
                    <a:prstDash val="solid"/>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114" name="Casella di testo 902">
                    <a:extLst>
                      <a:ext uri="{FF2B5EF4-FFF2-40B4-BE49-F238E27FC236}">
                        <a16:creationId xmlns:a16="http://schemas.microsoft.com/office/drawing/2014/main" id="{240DD30B-3A31-E1E7-103E-9123CE628959}"/>
                      </a:ext>
                    </a:extLst>
                  </p:cNvPr>
                  <p:cNvSpPr txBox="1"/>
                  <p:nvPr/>
                </p:nvSpPr>
                <p:spPr>
                  <a:xfrm>
                    <a:off x="0" y="0"/>
                    <a:ext cx="323763"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a:effectLst/>
                        <a:latin typeface="Arial Rounded MT" panose="02000506050000020004" pitchFamily="2" charset="0"/>
                        <a:ea typeface="Calibri" panose="020F0502020204030204" pitchFamily="34" charset="0"/>
                        <a:cs typeface="Arial" panose="020B0604020202020204" pitchFamily="34" charset="0"/>
                      </a:rPr>
                      <a:t>y</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grpSp>
            <p:nvGrpSpPr>
              <p:cNvPr id="84" name="Gruppo 83">
                <a:extLst>
                  <a:ext uri="{FF2B5EF4-FFF2-40B4-BE49-F238E27FC236}">
                    <a16:creationId xmlns:a16="http://schemas.microsoft.com/office/drawing/2014/main" id="{F8307EB0-FE3B-035C-FF26-21E8E116A7B2}"/>
                  </a:ext>
                </a:extLst>
              </p:cNvPr>
              <p:cNvGrpSpPr/>
              <p:nvPr/>
            </p:nvGrpSpPr>
            <p:grpSpPr>
              <a:xfrm>
                <a:off x="412751" y="1631950"/>
                <a:ext cx="432413" cy="480187"/>
                <a:chOff x="6350" y="0"/>
                <a:chExt cx="432413" cy="480187"/>
              </a:xfrm>
            </p:grpSpPr>
            <p:grpSp>
              <p:nvGrpSpPr>
                <p:cNvPr id="107" name="Gruppo 106">
                  <a:extLst>
                    <a:ext uri="{FF2B5EF4-FFF2-40B4-BE49-F238E27FC236}">
                      <a16:creationId xmlns:a16="http://schemas.microsoft.com/office/drawing/2014/main" id="{D7C5CC20-1931-3010-1C12-5BF393C00625}"/>
                    </a:ext>
                  </a:extLst>
                </p:cNvPr>
                <p:cNvGrpSpPr/>
                <p:nvPr/>
              </p:nvGrpSpPr>
              <p:grpSpPr>
                <a:xfrm>
                  <a:off x="6350" y="0"/>
                  <a:ext cx="67056" cy="480187"/>
                  <a:chOff x="27432" y="41021"/>
                  <a:chExt cx="67056" cy="480187"/>
                </a:xfrm>
              </p:grpSpPr>
              <p:cxnSp>
                <p:nvCxnSpPr>
                  <p:cNvPr id="109" name="Connettore diritto 108">
                    <a:extLst>
                      <a:ext uri="{FF2B5EF4-FFF2-40B4-BE49-F238E27FC236}">
                        <a16:creationId xmlns:a16="http://schemas.microsoft.com/office/drawing/2014/main" id="{BD728207-2290-89A4-2FCB-ACD43F982683}"/>
                      </a:ext>
                    </a:extLst>
                  </p:cNvPr>
                  <p:cNvCxnSpPr/>
                  <p:nvPr/>
                </p:nvCxnSpPr>
                <p:spPr>
                  <a:xfrm>
                    <a:off x="60706" y="109693"/>
                    <a:ext cx="0" cy="411515"/>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10" name="Triangolo isoscele 109">
                    <a:extLst>
                      <a:ext uri="{FF2B5EF4-FFF2-40B4-BE49-F238E27FC236}">
                        <a16:creationId xmlns:a16="http://schemas.microsoft.com/office/drawing/2014/main" id="{B79E6207-92A2-4799-62FE-42E6296C271D}"/>
                      </a:ext>
                    </a:extLst>
                  </p:cNvPr>
                  <p:cNvSpPr/>
                  <p:nvPr/>
                </p:nvSpPr>
                <p:spPr>
                  <a:xfrm rot="10800000" flipV="1">
                    <a:off x="27432" y="41021"/>
                    <a:ext cx="67056"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08" name="Casella di testo 903">
                  <a:extLst>
                    <a:ext uri="{FF2B5EF4-FFF2-40B4-BE49-F238E27FC236}">
                      <a16:creationId xmlns:a16="http://schemas.microsoft.com/office/drawing/2014/main" id="{EF8D897D-953D-673F-6BA8-C94205DFED46}"/>
                    </a:ext>
                  </a:extLst>
                </p:cNvPr>
                <p:cNvSpPr txBox="1"/>
                <p:nvPr/>
              </p:nvSpPr>
              <p:spPr>
                <a:xfrm>
                  <a:off x="31750" y="96787"/>
                  <a:ext cx="407013"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y</a:t>
                  </a:r>
                  <a:r>
                    <a:rPr lang="en-GB" sz="1600" b="1" dirty="0" err="1">
                      <a:solidFill>
                        <a:srgbClr val="C00000"/>
                      </a:solidFill>
                      <a:effectLst/>
                      <a:latin typeface="Arial Rounded MT" panose="02000506050000020004" pitchFamily="2" charset="0"/>
                      <a:ea typeface="Times New Roman" panose="02020603050405020304" pitchFamily="18" charset="0"/>
                      <a:cs typeface="Arial" panose="020B0604020202020204" pitchFamily="34" charset="0"/>
                    </a:rPr>
                    <a:t>C</a:t>
                  </a:r>
                  <a:r>
                    <a:rPr lang="en-GB" sz="1600" b="1" dirty="0">
                      <a:solidFill>
                        <a:srgbClr val="C00000"/>
                      </a:solidFill>
                      <a:effectLst/>
                      <a:latin typeface="Arial Rounded MT" panose="02000506050000020004" pitchFamily="2" charset="0"/>
                      <a:ea typeface="Times New Roman" panose="02020603050405020304" pitchFamily="18" charset="0"/>
                      <a:cs typeface="Helvetica" panose="020B0604020202020204" pitchFamily="34" charset="0"/>
                    </a:rPr>
                    <a:t>'</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5" name="Gruppo 84">
                <a:extLst>
                  <a:ext uri="{FF2B5EF4-FFF2-40B4-BE49-F238E27FC236}">
                    <a16:creationId xmlns:a16="http://schemas.microsoft.com/office/drawing/2014/main" id="{E7490013-1F23-B98F-779C-B17B5FB5CCE7}"/>
                  </a:ext>
                </a:extLst>
              </p:cNvPr>
              <p:cNvGrpSpPr/>
              <p:nvPr/>
            </p:nvGrpSpPr>
            <p:grpSpPr>
              <a:xfrm>
                <a:off x="48813" y="1107889"/>
                <a:ext cx="407013" cy="220372"/>
                <a:chOff x="48813" y="91889"/>
                <a:chExt cx="407013" cy="220372"/>
              </a:xfrm>
            </p:grpSpPr>
            <p:grpSp>
              <p:nvGrpSpPr>
                <p:cNvPr id="103" name="Gruppo 102">
                  <a:extLst>
                    <a:ext uri="{FF2B5EF4-FFF2-40B4-BE49-F238E27FC236}">
                      <a16:creationId xmlns:a16="http://schemas.microsoft.com/office/drawing/2014/main" id="{74074A1E-96AC-3480-A4A1-D8EBDB8BDC90}"/>
                    </a:ext>
                  </a:extLst>
                </p:cNvPr>
                <p:cNvGrpSpPr/>
                <p:nvPr/>
              </p:nvGrpSpPr>
              <p:grpSpPr>
                <a:xfrm rot="5400000">
                  <a:off x="189548" y="126047"/>
                  <a:ext cx="67056" cy="305372"/>
                  <a:chOff x="27432" y="41021"/>
                  <a:chExt cx="67056" cy="305372"/>
                </a:xfrm>
              </p:grpSpPr>
              <p:cxnSp>
                <p:nvCxnSpPr>
                  <p:cNvPr id="105" name="Connettore diritto 104">
                    <a:extLst>
                      <a:ext uri="{FF2B5EF4-FFF2-40B4-BE49-F238E27FC236}">
                        <a16:creationId xmlns:a16="http://schemas.microsoft.com/office/drawing/2014/main" id="{FF1C39BE-180A-2067-A818-B2DBBF88B9ED}"/>
                      </a:ext>
                    </a:extLst>
                  </p:cNvPr>
                  <p:cNvCxnSpPr/>
                  <p:nvPr/>
                </p:nvCxnSpPr>
                <p:spPr>
                  <a:xfrm rot="16200000" flipH="1">
                    <a:off x="-57683" y="228068"/>
                    <a:ext cx="236650" cy="0"/>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06" name="Triangolo isoscele 105">
                    <a:extLst>
                      <a:ext uri="{FF2B5EF4-FFF2-40B4-BE49-F238E27FC236}">
                        <a16:creationId xmlns:a16="http://schemas.microsoft.com/office/drawing/2014/main" id="{28EF18D6-3FA6-B6BE-E51E-DDBC6BEFC834}"/>
                      </a:ext>
                    </a:extLst>
                  </p:cNvPr>
                  <p:cNvSpPr/>
                  <p:nvPr/>
                </p:nvSpPr>
                <p:spPr>
                  <a:xfrm rot="10800000" flipV="1">
                    <a:off x="27432" y="41021"/>
                    <a:ext cx="67056"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04" name="Casella di testo 904">
                  <a:extLst>
                    <a:ext uri="{FF2B5EF4-FFF2-40B4-BE49-F238E27FC236}">
                      <a16:creationId xmlns:a16="http://schemas.microsoft.com/office/drawing/2014/main" id="{41BFDE2A-0FE7-A168-F7CE-46B8DC23819A}"/>
                    </a:ext>
                  </a:extLst>
                </p:cNvPr>
                <p:cNvSpPr txBox="1"/>
                <p:nvPr/>
              </p:nvSpPr>
              <p:spPr>
                <a:xfrm>
                  <a:off x="48813" y="91889"/>
                  <a:ext cx="407013" cy="214091"/>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x</a:t>
                  </a:r>
                  <a:r>
                    <a:rPr lang="en-GB" sz="1600" b="1" dirty="0" err="1">
                      <a:solidFill>
                        <a:srgbClr val="C00000"/>
                      </a:solidFill>
                      <a:effectLst/>
                      <a:latin typeface="Arial Rounded MT" panose="02000506050000020004" pitchFamily="2" charset="0"/>
                      <a:ea typeface="Times New Roman" panose="02020603050405020304" pitchFamily="18" charset="0"/>
                      <a:cs typeface="Arial" panose="020B0604020202020204" pitchFamily="34" charset="0"/>
                    </a:rPr>
                    <a:t>C</a:t>
                  </a:r>
                  <a:r>
                    <a:rPr lang="en-GB" sz="1600" b="1" dirty="0">
                      <a:solidFill>
                        <a:srgbClr val="C00000"/>
                      </a:solidFill>
                      <a:effectLst/>
                      <a:latin typeface="Arial Rounded MT" panose="02000506050000020004" pitchFamily="2" charset="0"/>
                      <a:ea typeface="Times New Roman" panose="02020603050405020304" pitchFamily="18" charset="0"/>
                      <a:cs typeface="Helvetica" panose="020B0604020202020204" pitchFamily="34" charset="0"/>
                    </a:rPr>
                    <a:t>'</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6" name="Gruppo 85">
                <a:extLst>
                  <a:ext uri="{FF2B5EF4-FFF2-40B4-BE49-F238E27FC236}">
                    <a16:creationId xmlns:a16="http://schemas.microsoft.com/office/drawing/2014/main" id="{846DC82E-D0D3-4090-2482-49DFFF7F4CA9}"/>
                  </a:ext>
                </a:extLst>
              </p:cNvPr>
              <p:cNvGrpSpPr/>
              <p:nvPr/>
            </p:nvGrpSpPr>
            <p:grpSpPr>
              <a:xfrm>
                <a:off x="2019457" y="1511300"/>
                <a:ext cx="476908" cy="480060"/>
                <a:chOff x="156" y="0"/>
                <a:chExt cx="476908" cy="480060"/>
              </a:xfrm>
            </p:grpSpPr>
            <p:grpSp>
              <p:nvGrpSpPr>
                <p:cNvPr id="99" name="Gruppo 98">
                  <a:extLst>
                    <a:ext uri="{FF2B5EF4-FFF2-40B4-BE49-F238E27FC236}">
                      <a16:creationId xmlns:a16="http://schemas.microsoft.com/office/drawing/2014/main" id="{99BC86AF-BC29-612A-B60F-4A2B317C44D5}"/>
                    </a:ext>
                  </a:extLst>
                </p:cNvPr>
                <p:cNvGrpSpPr/>
                <p:nvPr/>
              </p:nvGrpSpPr>
              <p:grpSpPr>
                <a:xfrm flipV="1">
                  <a:off x="156" y="0"/>
                  <a:ext cx="67056" cy="480060"/>
                  <a:chOff x="27432" y="41021"/>
                  <a:chExt cx="67056" cy="480187"/>
                </a:xfrm>
              </p:grpSpPr>
              <p:cxnSp>
                <p:nvCxnSpPr>
                  <p:cNvPr id="101" name="Connettore diritto 100">
                    <a:extLst>
                      <a:ext uri="{FF2B5EF4-FFF2-40B4-BE49-F238E27FC236}">
                        <a16:creationId xmlns:a16="http://schemas.microsoft.com/office/drawing/2014/main" id="{8602CE03-8D5E-E358-1C99-A04D4A99569D}"/>
                      </a:ext>
                    </a:extLst>
                  </p:cNvPr>
                  <p:cNvCxnSpPr/>
                  <p:nvPr/>
                </p:nvCxnSpPr>
                <p:spPr>
                  <a:xfrm>
                    <a:off x="60706" y="109693"/>
                    <a:ext cx="0" cy="411515"/>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102" name="Triangolo isoscele 101">
                    <a:extLst>
                      <a:ext uri="{FF2B5EF4-FFF2-40B4-BE49-F238E27FC236}">
                        <a16:creationId xmlns:a16="http://schemas.microsoft.com/office/drawing/2014/main" id="{0FB3F8EA-908D-378F-152A-D95831695C39}"/>
                      </a:ext>
                    </a:extLst>
                  </p:cNvPr>
                  <p:cNvSpPr/>
                  <p:nvPr/>
                </p:nvSpPr>
                <p:spPr>
                  <a:xfrm rot="10800000" flipV="1">
                    <a:off x="27432" y="41021"/>
                    <a:ext cx="67056"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100" name="Casella di testo 905">
                  <a:extLst>
                    <a:ext uri="{FF2B5EF4-FFF2-40B4-BE49-F238E27FC236}">
                      <a16:creationId xmlns:a16="http://schemas.microsoft.com/office/drawing/2014/main" id="{92794FB1-D4F1-DCAB-F3D8-994DCD198624}"/>
                    </a:ext>
                  </a:extLst>
                </p:cNvPr>
                <p:cNvSpPr txBox="1"/>
                <p:nvPr/>
              </p:nvSpPr>
              <p:spPr>
                <a:xfrm>
                  <a:off x="37794" y="44450"/>
                  <a:ext cx="439270"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a:solidFill>
                        <a:srgbClr val="C00000"/>
                      </a:solidFill>
                      <a:effectLst/>
                      <a:latin typeface="Arial Rounded MT" panose="02000506050000020004" pitchFamily="2" charset="0"/>
                      <a:ea typeface="Calibri" panose="020F0502020204030204" pitchFamily="34" charset="0"/>
                      <a:cs typeface="Arial" panose="020B0604020202020204" pitchFamily="34" charset="0"/>
                    </a:rPr>
                    <a:t>Fz</a:t>
                  </a:r>
                  <a:r>
                    <a:rPr lang="en-GB" sz="1600" b="1" baseline="-25000" dirty="0">
                      <a:solidFill>
                        <a:srgbClr val="C00000"/>
                      </a:solidFill>
                      <a:effectLst/>
                      <a:latin typeface="Arial Rounded MT" panose="02000506050000020004" pitchFamily="2" charset="0"/>
                      <a:ea typeface="Calibri" panose="020F0502020204030204" pitchFamily="34" charset="0"/>
                      <a:cs typeface="Arial" panose="020B0604020202020204" pitchFamily="34" charset="0"/>
                    </a:rPr>
                    <a:t>2</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7" name="Gruppo 86">
                <a:extLst>
                  <a:ext uri="{FF2B5EF4-FFF2-40B4-BE49-F238E27FC236}">
                    <a16:creationId xmlns:a16="http://schemas.microsoft.com/office/drawing/2014/main" id="{1857349B-68D3-5B2A-455A-838CB66E32E8}"/>
                  </a:ext>
                </a:extLst>
              </p:cNvPr>
              <p:cNvGrpSpPr/>
              <p:nvPr/>
            </p:nvGrpSpPr>
            <p:grpSpPr>
              <a:xfrm>
                <a:off x="1280692" y="3006"/>
                <a:ext cx="407013" cy="328566"/>
                <a:chOff x="48791" y="-3344"/>
                <a:chExt cx="407013" cy="328566"/>
              </a:xfrm>
            </p:grpSpPr>
            <p:grpSp>
              <p:nvGrpSpPr>
                <p:cNvPr id="95" name="Gruppo 94">
                  <a:extLst>
                    <a:ext uri="{FF2B5EF4-FFF2-40B4-BE49-F238E27FC236}">
                      <a16:creationId xmlns:a16="http://schemas.microsoft.com/office/drawing/2014/main" id="{AAB6F4A0-AF33-2B95-D953-60902831D572}"/>
                    </a:ext>
                  </a:extLst>
                </p:cNvPr>
                <p:cNvGrpSpPr/>
                <p:nvPr/>
              </p:nvGrpSpPr>
              <p:grpSpPr>
                <a:xfrm rot="5400000">
                  <a:off x="189548" y="87947"/>
                  <a:ext cx="67056" cy="305372"/>
                  <a:chOff x="27432" y="41021"/>
                  <a:chExt cx="67056" cy="305372"/>
                </a:xfrm>
              </p:grpSpPr>
              <p:cxnSp>
                <p:nvCxnSpPr>
                  <p:cNvPr id="97" name="Connettore diritto 96">
                    <a:extLst>
                      <a:ext uri="{FF2B5EF4-FFF2-40B4-BE49-F238E27FC236}">
                        <a16:creationId xmlns:a16="http://schemas.microsoft.com/office/drawing/2014/main" id="{4C02D747-D646-ADEB-F515-E475C1B260CE}"/>
                      </a:ext>
                    </a:extLst>
                  </p:cNvPr>
                  <p:cNvCxnSpPr/>
                  <p:nvPr/>
                </p:nvCxnSpPr>
                <p:spPr>
                  <a:xfrm rot="16200000" flipH="1">
                    <a:off x="-57683" y="228068"/>
                    <a:ext cx="236650" cy="0"/>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98" name="Triangolo isoscele 97">
                    <a:extLst>
                      <a:ext uri="{FF2B5EF4-FFF2-40B4-BE49-F238E27FC236}">
                        <a16:creationId xmlns:a16="http://schemas.microsoft.com/office/drawing/2014/main" id="{B93D6332-1A97-CF99-2179-815DB1EBE223}"/>
                      </a:ext>
                    </a:extLst>
                  </p:cNvPr>
                  <p:cNvSpPr/>
                  <p:nvPr/>
                </p:nvSpPr>
                <p:spPr>
                  <a:xfrm rot="10800000" flipV="1">
                    <a:off x="27432" y="41021"/>
                    <a:ext cx="67056"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96" name="Casella di testo 906">
                  <a:extLst>
                    <a:ext uri="{FF2B5EF4-FFF2-40B4-BE49-F238E27FC236}">
                      <a16:creationId xmlns:a16="http://schemas.microsoft.com/office/drawing/2014/main" id="{D6BB8104-4463-43FE-9FFB-8087BDCDE9E0}"/>
                    </a:ext>
                  </a:extLst>
                </p:cNvPr>
                <p:cNvSpPr txBox="1"/>
                <p:nvPr/>
              </p:nvSpPr>
              <p:spPr>
                <a:xfrm>
                  <a:off x="48791" y="-3344"/>
                  <a:ext cx="407013"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x</a:t>
                  </a:r>
                  <a:r>
                    <a:rPr lang="en-GB" sz="1600" b="1" dirty="0" err="1">
                      <a:solidFill>
                        <a:srgbClr val="C00000"/>
                      </a:solidFill>
                      <a:effectLst/>
                      <a:latin typeface="Arial Rounded MT" panose="02000506050000020004" pitchFamily="2" charset="0"/>
                      <a:ea typeface="Times New Roman" panose="02020603050405020304" pitchFamily="18" charset="0"/>
                      <a:cs typeface="Arial" panose="020B0604020202020204" pitchFamily="34" charset="0"/>
                    </a:rPr>
                    <a:t>D</a:t>
                  </a:r>
                  <a:r>
                    <a:rPr lang="en-GB" sz="1600" b="1" dirty="0">
                      <a:solidFill>
                        <a:srgbClr val="C00000"/>
                      </a:solidFill>
                      <a:effectLst/>
                      <a:latin typeface="Arial Rounded MT" panose="02000506050000020004" pitchFamily="2" charset="0"/>
                      <a:ea typeface="Times New Roman" panose="02020603050405020304" pitchFamily="18" charset="0"/>
                      <a:cs typeface="Helvetica" panose="020B0604020202020204" pitchFamily="34" charset="0"/>
                    </a:rPr>
                    <a:t>'</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nvGrpSpPr>
              <p:cNvPr id="88" name="Gruppo 87">
                <a:extLst>
                  <a:ext uri="{FF2B5EF4-FFF2-40B4-BE49-F238E27FC236}">
                    <a16:creationId xmlns:a16="http://schemas.microsoft.com/office/drawing/2014/main" id="{AA16A4FE-7822-713D-19A8-35524C8DCB72}"/>
                  </a:ext>
                </a:extLst>
              </p:cNvPr>
              <p:cNvGrpSpPr/>
              <p:nvPr/>
            </p:nvGrpSpPr>
            <p:grpSpPr>
              <a:xfrm>
                <a:off x="1454855" y="584200"/>
                <a:ext cx="407013" cy="480060"/>
                <a:chOff x="51505" y="0"/>
                <a:chExt cx="407013" cy="480060"/>
              </a:xfrm>
            </p:grpSpPr>
            <p:grpSp>
              <p:nvGrpSpPr>
                <p:cNvPr id="91" name="Gruppo 90">
                  <a:extLst>
                    <a:ext uri="{FF2B5EF4-FFF2-40B4-BE49-F238E27FC236}">
                      <a16:creationId xmlns:a16="http://schemas.microsoft.com/office/drawing/2014/main" id="{A60B90C8-BC8D-3C92-7A71-AF8A87CA3585}"/>
                    </a:ext>
                  </a:extLst>
                </p:cNvPr>
                <p:cNvGrpSpPr/>
                <p:nvPr/>
              </p:nvGrpSpPr>
              <p:grpSpPr>
                <a:xfrm>
                  <a:off x="311306" y="0"/>
                  <a:ext cx="67056" cy="480060"/>
                  <a:chOff x="27432" y="41021"/>
                  <a:chExt cx="67056" cy="480187"/>
                </a:xfrm>
              </p:grpSpPr>
              <p:cxnSp>
                <p:nvCxnSpPr>
                  <p:cNvPr id="93" name="Connettore diritto 92">
                    <a:extLst>
                      <a:ext uri="{FF2B5EF4-FFF2-40B4-BE49-F238E27FC236}">
                        <a16:creationId xmlns:a16="http://schemas.microsoft.com/office/drawing/2014/main" id="{D2E31563-649C-FB58-2CE5-151D53B08395}"/>
                      </a:ext>
                    </a:extLst>
                  </p:cNvPr>
                  <p:cNvCxnSpPr/>
                  <p:nvPr/>
                </p:nvCxnSpPr>
                <p:spPr>
                  <a:xfrm>
                    <a:off x="60706" y="109693"/>
                    <a:ext cx="0" cy="411515"/>
                  </a:xfrm>
                  <a:prstGeom prst="line">
                    <a:avLst/>
                  </a:prstGeom>
                  <a:ln w="28575" cap="rnd">
                    <a:solidFill>
                      <a:srgbClr val="BC2E29"/>
                    </a:solidFill>
                    <a:prstDash val="solid"/>
                  </a:ln>
                </p:spPr>
                <p:style>
                  <a:lnRef idx="1">
                    <a:schemeClr val="accent1"/>
                  </a:lnRef>
                  <a:fillRef idx="0">
                    <a:schemeClr val="accent1"/>
                  </a:fillRef>
                  <a:effectRef idx="0">
                    <a:schemeClr val="accent1"/>
                  </a:effectRef>
                  <a:fontRef idx="minor">
                    <a:schemeClr val="tx1"/>
                  </a:fontRef>
                </p:style>
              </p:cxnSp>
              <p:sp>
                <p:nvSpPr>
                  <p:cNvPr id="94" name="Triangolo isoscele 93">
                    <a:extLst>
                      <a:ext uri="{FF2B5EF4-FFF2-40B4-BE49-F238E27FC236}">
                        <a16:creationId xmlns:a16="http://schemas.microsoft.com/office/drawing/2014/main" id="{95D9BC0F-C913-5411-D129-1530CF6D1848}"/>
                      </a:ext>
                    </a:extLst>
                  </p:cNvPr>
                  <p:cNvSpPr/>
                  <p:nvPr/>
                </p:nvSpPr>
                <p:spPr>
                  <a:xfrm rot="10800000" flipV="1">
                    <a:off x="27432" y="41021"/>
                    <a:ext cx="67056" cy="68632"/>
                  </a:xfrm>
                  <a:prstGeom prst="triangle">
                    <a:avLst/>
                  </a:prstGeom>
                  <a:solidFill>
                    <a:srgbClr val="BC2E29"/>
                  </a:solidFill>
                  <a:ln w="19050" cap="rnd">
                    <a:solidFill>
                      <a:srgbClr val="BC2E29"/>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en-GB"/>
                  </a:p>
                </p:txBody>
              </p:sp>
            </p:grpSp>
            <p:sp>
              <p:nvSpPr>
                <p:cNvPr id="92" name="Casella di testo 908">
                  <a:extLst>
                    <a:ext uri="{FF2B5EF4-FFF2-40B4-BE49-F238E27FC236}">
                      <a16:creationId xmlns:a16="http://schemas.microsoft.com/office/drawing/2014/main" id="{6EEBE545-9229-1C37-4F56-84693A6017AC}"/>
                    </a:ext>
                  </a:extLst>
                </p:cNvPr>
                <p:cNvSpPr txBox="1"/>
                <p:nvPr/>
              </p:nvSpPr>
              <p:spPr>
                <a:xfrm>
                  <a:off x="51505" y="68379"/>
                  <a:ext cx="407013" cy="32856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600"/>
                    </a:spcAft>
                  </a:pPr>
                  <a:r>
                    <a:rPr lang="en-GB" sz="1600" b="1" dirty="0" err="1">
                      <a:solidFill>
                        <a:srgbClr val="C00000"/>
                      </a:solidFill>
                      <a:effectLst/>
                      <a:latin typeface="Arial Rounded MT" panose="02000506050000020004" pitchFamily="2" charset="0"/>
                      <a:ea typeface="Calibri" panose="020F0502020204030204" pitchFamily="34" charset="0"/>
                      <a:cs typeface="Arial" panose="020B0604020202020204" pitchFamily="34" charset="0"/>
                    </a:rPr>
                    <a:t>y</a:t>
                  </a:r>
                  <a:r>
                    <a:rPr lang="en-GB" sz="1600" b="1" dirty="0" err="1">
                      <a:solidFill>
                        <a:srgbClr val="C00000"/>
                      </a:solidFill>
                      <a:effectLst/>
                      <a:latin typeface="Arial Rounded MT" panose="02000506050000020004" pitchFamily="2" charset="0"/>
                      <a:ea typeface="Times New Roman" panose="02020603050405020304" pitchFamily="18" charset="0"/>
                      <a:cs typeface="Arial" panose="020B0604020202020204" pitchFamily="34" charset="0"/>
                    </a:rPr>
                    <a:t>D</a:t>
                  </a:r>
                  <a:r>
                    <a:rPr lang="en-GB" sz="1600" b="1" dirty="0">
                      <a:solidFill>
                        <a:srgbClr val="C00000"/>
                      </a:solidFill>
                      <a:effectLst/>
                      <a:latin typeface="Arial Rounded MT" panose="02000506050000020004" pitchFamily="2" charset="0"/>
                      <a:ea typeface="Times New Roman" panose="02020603050405020304" pitchFamily="18" charset="0"/>
                      <a:cs typeface="Helvetica" panose="020B0604020202020204" pitchFamily="34" charset="0"/>
                    </a:rPr>
                    <a:t>'</a:t>
                  </a:r>
                  <a:endParaRPr lang="en-GB" sz="1600" dirty="0">
                    <a:effectLst/>
                    <a:latin typeface="Helvetica" panose="020B0604020202020204" pitchFamily="34" charset="0"/>
                    <a:ea typeface="Calibri" panose="020F0502020204030204" pitchFamily="34" charset="0"/>
                    <a:cs typeface="Arial" panose="020B0604020202020204" pitchFamily="34" charset="0"/>
                  </a:endParaRPr>
                </a:p>
              </p:txBody>
            </p:sp>
          </p:grpSp>
        </p:grpSp>
      </p:grpSp>
    </p:spTree>
    <p:extLst>
      <p:ext uri="{BB962C8B-B14F-4D97-AF65-F5344CB8AC3E}">
        <p14:creationId xmlns:p14="http://schemas.microsoft.com/office/powerpoint/2010/main" val="381049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750"/>
                                        <p:tgtEl>
                                          <p:spTgt spid="57"/>
                                        </p:tgtEl>
                                      </p:cBhvr>
                                    </p:animEffect>
                                  </p:childTnLst>
                                </p:cTn>
                              </p:par>
                              <p:par>
                                <p:cTn id="8" presetID="10" presetClass="exit" presetSubtype="0" fill="hold" nodeType="withEffect">
                                  <p:stCondLst>
                                    <p:cond delay="150"/>
                                  </p:stCondLst>
                                  <p:childTnLst>
                                    <p:animEffect transition="out" filter="fade">
                                      <p:cBhvr>
                                        <p:cTn id="9" dur="750"/>
                                        <p:tgtEl>
                                          <p:spTgt spid="38"/>
                                        </p:tgtEl>
                                      </p:cBhvr>
                                    </p:animEffect>
                                    <p:set>
                                      <p:cBhvr>
                                        <p:cTn id="10" dur="1" fill="hold">
                                          <p:stCondLst>
                                            <p:cond delay="749"/>
                                          </p:stCondLst>
                                        </p:cTn>
                                        <p:tgtEl>
                                          <p:spTgt spid="3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2F076669E83B468CD5308BE87EF7ED" ma:contentTypeVersion="12" ma:contentTypeDescription="Create a new document." ma:contentTypeScope="" ma:versionID="db3fc949914d465938a5d7cc84ee016c">
  <xsd:schema xmlns:xsd="http://www.w3.org/2001/XMLSchema" xmlns:xs="http://www.w3.org/2001/XMLSchema" xmlns:p="http://schemas.microsoft.com/office/2006/metadata/properties" xmlns:ns3="de7452a5-6182-4bff-90cf-2e2310cddea1" xmlns:ns4="026b856c-b6dd-4308-8f71-67c342a15a41" targetNamespace="http://schemas.microsoft.com/office/2006/metadata/properties" ma:root="true" ma:fieldsID="9c75a00ba96fd458827fb5898b24c3da" ns3:_="" ns4:_="">
    <xsd:import namespace="de7452a5-6182-4bff-90cf-2e2310cddea1"/>
    <xsd:import namespace="026b856c-b6dd-4308-8f71-67c342a15a4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7452a5-6182-4bff-90cf-2e2310cdde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6b856c-b6dd-4308-8f71-67c342a15a4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e7452a5-6182-4bff-90cf-2e2310cddea1" xsi:nil="true"/>
  </documentManagement>
</p:properties>
</file>

<file path=customXml/itemProps1.xml><?xml version="1.0" encoding="utf-8"?>
<ds:datastoreItem xmlns:ds="http://schemas.openxmlformats.org/officeDocument/2006/customXml" ds:itemID="{19513FA5-A326-4ABE-852B-6D04530C250A}">
  <ds:schemaRefs>
    <ds:schemaRef ds:uri="026b856c-b6dd-4308-8f71-67c342a15a41"/>
    <ds:schemaRef ds:uri="de7452a5-6182-4bff-90cf-2e2310cddea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18A20A-EA03-4D52-8606-1C99D8093EB6}">
  <ds:schemaRefs>
    <ds:schemaRef ds:uri="http://schemas.microsoft.com/sharepoint/v3/contenttype/forms"/>
  </ds:schemaRefs>
</ds:datastoreItem>
</file>

<file path=customXml/itemProps3.xml><?xml version="1.0" encoding="utf-8"?>
<ds:datastoreItem xmlns:ds="http://schemas.openxmlformats.org/officeDocument/2006/customXml" ds:itemID="{50E83ACB-C82E-47E2-B80D-FF18190D6C77}">
  <ds:schemaRefs>
    <ds:schemaRef ds:uri="http://schemas.microsoft.com/office/2006/metadata/properties"/>
    <ds:schemaRef ds:uri="http://purl.org/dc/elements/1.1/"/>
    <ds:schemaRef ds:uri="http://schemas.microsoft.com/office/2006/documentManagement/types"/>
    <ds:schemaRef ds:uri="http://purl.org/dc/terms/"/>
    <ds:schemaRef ds:uri="de7452a5-6182-4bff-90cf-2e2310cddea1"/>
    <ds:schemaRef ds:uri="http://purl.org/dc/dcmitype/"/>
    <ds:schemaRef ds:uri="http://schemas.microsoft.com/office/infopath/2007/PartnerControls"/>
    <ds:schemaRef ds:uri="http://schemas.openxmlformats.org/package/2006/metadata/core-properties"/>
    <ds:schemaRef ds:uri="026b856c-b6dd-4308-8f71-67c342a15a4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1712</TotalTime>
  <Words>2506</Words>
  <Application>Microsoft Office PowerPoint</Application>
  <PresentationFormat>Widescreen</PresentationFormat>
  <Paragraphs>593</Paragraphs>
  <Slides>24</Slides>
  <Notes>20</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24</vt:i4>
      </vt:variant>
    </vt:vector>
  </HeadingPairs>
  <TitlesOfParts>
    <vt:vector size="36" baseType="lpstr">
      <vt:lpstr>Arial</vt:lpstr>
      <vt:lpstr>Arial Rounded MT</vt:lpstr>
      <vt:lpstr>Arial Rounded MT Bold</vt:lpstr>
      <vt:lpstr>Calibri</vt:lpstr>
      <vt:lpstr>Calibri Light</vt:lpstr>
      <vt:lpstr>Cambria Math</vt:lpstr>
      <vt:lpstr>Georgia</vt:lpstr>
      <vt:lpstr>Helvetica</vt:lpstr>
      <vt:lpstr>Roboto</vt:lpstr>
      <vt:lpstr>SF Pro Rounded</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Zappalorti - luca.zappalorti@studio.unibo.it</dc:creator>
  <cp:lastModifiedBy>Luca Zappalorti - luca.zappalorti@studio.unibo.it</cp:lastModifiedBy>
  <cp:revision>17</cp:revision>
  <dcterms:created xsi:type="dcterms:W3CDTF">2022-12-14T20:16:57Z</dcterms:created>
  <dcterms:modified xsi:type="dcterms:W3CDTF">2023-02-22T21:56:15Z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0x010100832F076669E83B468CD5308BE87EF7ED</vt:lpwstr>
  </property>
</Properties>
</file>